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PT Sans Narrow"/>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Narrow-bold.fntdata"/><Relationship Id="rId47" Type="http://schemas.openxmlformats.org/officeDocument/2006/relationships/font" Target="fonts/PTSansNarrow-regular.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dc886031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dc886031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c8860317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c8860317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c8860317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c8860317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c8860317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c8860317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c8860317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c8860317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c8860317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c8860317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c8860317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dc8860317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dc8860317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dc8860317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c8860317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dc8860317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dc886031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dc886031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c8860317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dc8860317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dc886031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dc886031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c8860317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c8860317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71df09c6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71df09c6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dc8860317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dc8860317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dc8860317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dc8860317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c8860317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dc8860317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c8860317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dc8860317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dc8860317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dc8860317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c8860317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c8860317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c8860317c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c8860317c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dc8860317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dc8860317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dfd305d0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dfd305d0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dc8860317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dc8860317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dc8860317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dc8860317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dc8860317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dc8860317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dc8860317c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dc8860317c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dc8860317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dc8860317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dc8860317c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dc8860317c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dc8860317c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dc8860317c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dc8860317c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dc8860317c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dc8860317c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dc8860317c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dc8860317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dc8860317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dc8860317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dc8860317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dc8860317c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dc8860317c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dc8860317c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dc8860317c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c8860317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c8860317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c8860317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c8860317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c8860317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c8860317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c8860317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c8860317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c8860317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c8860317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tu-gen-ai-2024-spring-ta@googlegroup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jpg"/><Relationship Id="rId5"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huggingface.co/mode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colab.research.google.com/drive/1dI_-HVggxyIwDVoreymviwg6ZOvEHiLS?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2.jpg"/><Relationship Id="rId5"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HamadYA/GhostFaceNets" TargetMode="External"/><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hyperlink" Target="https://ieeexplore.ieee.org/document/1009861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HamadYA/GhostFaceNets" TargetMode="External"/><Relationship Id="rId4" Type="http://schemas.openxmlformats.org/officeDocument/2006/relationships/image" Target="../media/image15.png"/><Relationship Id="rId9" Type="http://schemas.openxmlformats.org/officeDocument/2006/relationships/image" Target="../media/image5.png"/><Relationship Id="rId5" Type="http://schemas.openxmlformats.org/officeDocument/2006/relationships/image" Target="../media/image32.png"/><Relationship Id="rId6" Type="http://schemas.openxmlformats.org/officeDocument/2006/relationships/image" Target="../media/image12.jpg"/><Relationship Id="rId7" Type="http://schemas.openxmlformats.org/officeDocument/2006/relationships/image" Target="../media/image10.png"/><Relationship Id="rId8"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jpg"/><Relationship Id="rId4" Type="http://schemas.openxmlformats.org/officeDocument/2006/relationships/image" Target="../media/image37.jpg"/><Relationship Id="rId5" Type="http://schemas.openxmlformats.org/officeDocument/2006/relationships/image" Target="../media/image12.jpg"/><Relationship Id="rId6" Type="http://schemas.openxmlformats.org/officeDocument/2006/relationships/image" Target="../media/image14.jpg"/><Relationship Id="rId7" Type="http://schemas.openxmlformats.org/officeDocument/2006/relationships/image" Target="../media/image10.png"/><Relationship Id="rId8"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jpg"/><Relationship Id="rId4" Type="http://schemas.openxmlformats.org/officeDocument/2006/relationships/image" Target="../media/image10.png"/><Relationship Id="rId5"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openai/CLIP" TargetMode="External"/><Relationship Id="rId4" Type="http://schemas.openxmlformats.org/officeDocument/2006/relationships/image" Target="../media/image30.png"/><Relationship Id="rId5" Type="http://schemas.openxmlformats.org/officeDocument/2006/relationships/hyperlink" Target="https://arxiv.org/abs/2103.0002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1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mailto:ntu-gen-ai-2024-spring-ta@googlegroups.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mailto:ntu-gen-ai-2024-spring-ta@googlegroup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rxiv.org/abs/2106.09685" TargetMode="External"/><Relationship Id="rId4" Type="http://schemas.openxmlformats.org/officeDocument/2006/relationships/image" Target="../media/image10.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jpg"/><Relationship Id="rId6" Type="http://schemas.openxmlformats.org/officeDocument/2006/relationships/image" Target="../media/image14.jpg"/><Relationship Id="rId7"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GenAI HW10</a:t>
            </a:r>
            <a:endParaRPr/>
          </a:p>
        </p:txBody>
      </p:sp>
      <p:sp>
        <p:nvSpPr>
          <p:cNvPr id="67" name="Google Shape;67;p13"/>
          <p:cNvSpPr txBox="1"/>
          <p:nvPr>
            <p:ph idx="1" type="subTitle"/>
          </p:nvPr>
        </p:nvSpPr>
        <p:spPr>
          <a:xfrm>
            <a:off x="2137250" y="2946203"/>
            <a:ext cx="4870500" cy="1022400"/>
          </a:xfrm>
          <a:prstGeom prst="rect">
            <a:avLst/>
          </a:prstGeom>
        </p:spPr>
        <p:txBody>
          <a:bodyPr anchorCtr="0" anchor="t" bIns="91425" lIns="91425" spcFirstLastPara="1" rIns="91425" wrap="square" tIns="91425">
            <a:normAutofit fontScale="85000" lnSpcReduction="20000"/>
          </a:bodyPr>
          <a:lstStyle/>
          <a:p>
            <a:pPr indent="0" lvl="0" marL="0" rtl="0" algn="ctr">
              <a:lnSpc>
                <a:spcPct val="80000"/>
              </a:lnSpc>
              <a:spcBef>
                <a:spcPts val="0"/>
              </a:spcBef>
              <a:spcAft>
                <a:spcPts val="0"/>
              </a:spcAft>
              <a:buNone/>
            </a:pPr>
            <a:r>
              <a:rPr lang="en" sz="1900"/>
              <a:t>TA: </a:t>
            </a:r>
            <a:r>
              <a:rPr b="1" lang="en" sz="1900">
                <a:solidFill>
                  <a:srgbClr val="FF0000"/>
                </a:solidFill>
              </a:rPr>
              <a:t>Nai-Xuan Ye, Hsi-Che Lin, Hsiang Hsieh</a:t>
            </a:r>
            <a:endParaRPr b="1" sz="1900">
              <a:solidFill>
                <a:srgbClr val="FF0000"/>
              </a:solidFill>
            </a:endParaRPr>
          </a:p>
          <a:p>
            <a:pPr indent="0" lvl="0" marL="0" rtl="0" algn="ctr">
              <a:lnSpc>
                <a:spcPct val="80000"/>
              </a:lnSpc>
              <a:spcBef>
                <a:spcPts val="0"/>
              </a:spcBef>
              <a:spcAft>
                <a:spcPts val="0"/>
              </a:spcAft>
              <a:buNone/>
            </a:pPr>
            <a:br>
              <a:rPr lang="en" sz="1900"/>
            </a:br>
            <a:r>
              <a:rPr lang="en" sz="1690" u="sng">
                <a:solidFill>
                  <a:schemeClr val="hlink"/>
                </a:solidFill>
                <a:highlight>
                  <a:schemeClr val="lt1"/>
                </a:highlight>
                <a:latin typeface="Arial"/>
                <a:ea typeface="Arial"/>
                <a:cs typeface="Arial"/>
                <a:sym typeface="Arial"/>
                <a:hlinkClick r:id="rId3"/>
              </a:rPr>
              <a:t>ntu-gen-ai-2024-spring-ta@googlegroups.com</a:t>
            </a:r>
            <a:endParaRPr sz="2440">
              <a:highlight>
                <a:schemeClr val="lt1"/>
              </a:highlight>
            </a:endParaRPr>
          </a:p>
          <a:p>
            <a:pPr indent="0" lvl="0" marL="0" rtl="0" algn="ctr">
              <a:lnSpc>
                <a:spcPct val="80000"/>
              </a:lnSpc>
              <a:spcBef>
                <a:spcPts val="0"/>
              </a:spcBef>
              <a:spcAft>
                <a:spcPts val="0"/>
              </a:spcAft>
              <a:buNone/>
            </a:pPr>
            <a:r>
              <a:t/>
            </a:r>
            <a:endParaRPr sz="1900">
              <a:highlight>
                <a:schemeClr val="lt1"/>
              </a:highlight>
            </a:endParaRPr>
          </a:p>
          <a:p>
            <a:pPr indent="0" lvl="0" marL="0" rtl="0" algn="ctr">
              <a:lnSpc>
                <a:spcPct val="80000"/>
              </a:lnSpc>
              <a:spcBef>
                <a:spcPts val="0"/>
              </a:spcBef>
              <a:spcAft>
                <a:spcPts val="0"/>
              </a:spcAft>
              <a:buNone/>
            </a:pPr>
            <a:r>
              <a:rPr lang="en" sz="1900">
                <a:highlight>
                  <a:schemeClr val="lt1"/>
                </a:highlight>
              </a:rPr>
              <a:t>Deadline: 2024/</a:t>
            </a:r>
            <a:r>
              <a:rPr b="1" lang="en" sz="1900">
                <a:solidFill>
                  <a:srgbClr val="FF0000"/>
                </a:solidFill>
                <a:highlight>
                  <a:schemeClr val="lt1"/>
                </a:highlight>
              </a:rPr>
              <a:t>06/13</a:t>
            </a:r>
            <a:r>
              <a:rPr lang="en" sz="1900">
                <a:highlight>
                  <a:schemeClr val="lt1"/>
                </a:highlight>
              </a:rPr>
              <a:t> 23:59:59 (UTC+8) </a:t>
            </a:r>
            <a:endParaRPr sz="1900">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sp>
        <p:nvSpPr>
          <p:cNvPr id="202" name="Google Shape;202;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will give you some text prompts</a:t>
            </a:r>
            <a:endParaRPr/>
          </a:p>
          <a:p>
            <a:pPr indent="-342900" lvl="0" marL="457200" rtl="0" algn="l">
              <a:spcBef>
                <a:spcPts val="0"/>
              </a:spcBef>
              <a:spcAft>
                <a:spcPts val="0"/>
              </a:spcAft>
              <a:buSzPts val="1800"/>
              <a:buChar char="●"/>
            </a:pPr>
            <a:r>
              <a:rPr lang="en"/>
              <a:t>You need to submit images generated from the prompts</a:t>
            </a:r>
            <a:endParaRPr/>
          </a:p>
          <a:p>
            <a:pPr indent="-342900" lvl="0" marL="457200" rtl="0" algn="l">
              <a:spcBef>
                <a:spcPts val="0"/>
              </a:spcBef>
              <a:spcAft>
                <a:spcPts val="0"/>
              </a:spcAft>
              <a:buSzPts val="1800"/>
              <a:buChar char="●"/>
            </a:pPr>
            <a:r>
              <a:rPr lang="en"/>
              <a:t>The score will evaluated based on</a:t>
            </a:r>
            <a:endParaRPr/>
          </a:p>
          <a:p>
            <a:pPr indent="-317500" lvl="1" marL="914400" rtl="0" algn="l">
              <a:spcBef>
                <a:spcPts val="0"/>
              </a:spcBef>
              <a:spcAft>
                <a:spcPts val="0"/>
              </a:spcAft>
              <a:buSzPts val="1400"/>
              <a:buChar char="○"/>
            </a:pPr>
            <a:r>
              <a:rPr lang="en"/>
              <a:t>Are the images similar to training data</a:t>
            </a:r>
            <a:endParaRPr/>
          </a:p>
          <a:p>
            <a:pPr indent="-317500" lvl="1" marL="914400" rtl="0" algn="l">
              <a:spcBef>
                <a:spcPts val="0"/>
              </a:spcBef>
              <a:spcAft>
                <a:spcPts val="0"/>
              </a:spcAft>
              <a:buSzPts val="1400"/>
              <a:buChar char="○"/>
            </a:pPr>
            <a:r>
              <a:rPr lang="en"/>
              <a:t>Are the images and text matched</a:t>
            </a:r>
            <a:endParaRPr/>
          </a:p>
          <a:p>
            <a:pPr indent="-317500" lvl="1" marL="914400" rtl="0" algn="l">
              <a:spcBef>
                <a:spcPts val="0"/>
              </a:spcBef>
              <a:spcAft>
                <a:spcPts val="0"/>
              </a:spcAft>
              <a:buSzPts val="1400"/>
              <a:buChar char="○"/>
            </a:pPr>
            <a:r>
              <a:rPr lang="en"/>
              <a:t>Do the images contain human faces</a:t>
            </a:r>
            <a:endParaRPr/>
          </a:p>
        </p:txBody>
      </p:sp>
      <p:sp>
        <p:nvSpPr>
          <p:cNvPr id="203" name="Google Shape;20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04" name="Google Shape;204;p22"/>
          <p:cNvGrpSpPr/>
          <p:nvPr/>
        </p:nvGrpSpPr>
        <p:grpSpPr>
          <a:xfrm>
            <a:off x="4647625" y="2140625"/>
            <a:ext cx="4094700" cy="2761900"/>
            <a:chOff x="4647625" y="2140625"/>
            <a:chExt cx="4094700" cy="2761900"/>
          </a:xfrm>
        </p:grpSpPr>
        <p:grpSp>
          <p:nvGrpSpPr>
            <p:cNvPr id="205" name="Google Shape;205;p22"/>
            <p:cNvGrpSpPr/>
            <p:nvPr/>
          </p:nvGrpSpPr>
          <p:grpSpPr>
            <a:xfrm>
              <a:off x="5702425" y="3425900"/>
              <a:ext cx="1985100" cy="852900"/>
              <a:chOff x="1057175" y="2642475"/>
              <a:chExt cx="1985100" cy="852900"/>
            </a:xfrm>
          </p:grpSpPr>
          <p:sp>
            <p:nvSpPr>
              <p:cNvPr id="206" name="Google Shape;206;p22"/>
              <p:cNvSpPr/>
              <p:nvPr/>
            </p:nvSpPr>
            <p:spPr>
              <a:xfrm>
                <a:off x="1057175" y="2642475"/>
                <a:ext cx="1985100" cy="8529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Personalized Model</a:t>
                </a:r>
                <a:endParaRPr>
                  <a:latin typeface="Open Sans"/>
                  <a:ea typeface="Open Sans"/>
                  <a:cs typeface="Open Sans"/>
                  <a:sym typeface="Open Sans"/>
                </a:endParaRPr>
              </a:p>
            </p:txBody>
          </p:sp>
          <p:sp>
            <p:nvSpPr>
              <p:cNvPr id="207" name="Google Shape;207;p22"/>
              <p:cNvSpPr/>
              <p:nvPr/>
            </p:nvSpPr>
            <p:spPr>
              <a:xfrm>
                <a:off x="2061713" y="3199275"/>
                <a:ext cx="887100" cy="25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LoRA</a:t>
                </a:r>
                <a:endParaRPr>
                  <a:latin typeface="Open Sans"/>
                  <a:ea typeface="Open Sans"/>
                  <a:cs typeface="Open Sans"/>
                  <a:sym typeface="Open Sans"/>
                </a:endParaRPr>
              </a:p>
            </p:txBody>
          </p:sp>
        </p:grpSp>
        <p:sp>
          <p:nvSpPr>
            <p:cNvPr id="208" name="Google Shape;208;p22"/>
            <p:cNvSpPr txBox="1"/>
            <p:nvPr/>
          </p:nvSpPr>
          <p:spPr>
            <a:xfrm>
              <a:off x="4647625" y="4533225"/>
              <a:ext cx="1263600" cy="3693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Text prompt 1</a:t>
              </a:r>
              <a:endParaRPr sz="1200">
                <a:solidFill>
                  <a:srgbClr val="374151"/>
                </a:solidFill>
              </a:endParaRPr>
            </a:p>
          </p:txBody>
        </p:sp>
        <p:sp>
          <p:nvSpPr>
            <p:cNvPr id="209" name="Google Shape;209;p22"/>
            <p:cNvSpPr txBox="1"/>
            <p:nvPr/>
          </p:nvSpPr>
          <p:spPr>
            <a:xfrm>
              <a:off x="6063175" y="4533225"/>
              <a:ext cx="1263600" cy="3693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Text prompt 2</a:t>
              </a:r>
              <a:endParaRPr sz="1200">
                <a:solidFill>
                  <a:srgbClr val="374151"/>
                </a:solidFill>
              </a:endParaRPr>
            </a:p>
          </p:txBody>
        </p:sp>
        <p:sp>
          <p:nvSpPr>
            <p:cNvPr id="210" name="Google Shape;210;p22"/>
            <p:cNvSpPr txBox="1"/>
            <p:nvPr/>
          </p:nvSpPr>
          <p:spPr>
            <a:xfrm>
              <a:off x="7478725" y="4533225"/>
              <a:ext cx="1263600" cy="3693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Text prompt 3</a:t>
              </a:r>
              <a:endParaRPr sz="1200">
                <a:solidFill>
                  <a:srgbClr val="374151"/>
                </a:solidFill>
              </a:endParaRPr>
            </a:p>
          </p:txBody>
        </p:sp>
        <p:cxnSp>
          <p:nvCxnSpPr>
            <p:cNvPr id="211" name="Google Shape;211;p22"/>
            <p:cNvCxnSpPr>
              <a:endCxn id="208" idx="0"/>
            </p:cNvCxnSpPr>
            <p:nvPr/>
          </p:nvCxnSpPr>
          <p:spPr>
            <a:xfrm flipH="1">
              <a:off x="5279425" y="4346325"/>
              <a:ext cx="539100" cy="186900"/>
            </a:xfrm>
            <a:prstGeom prst="straightConnector1">
              <a:avLst/>
            </a:prstGeom>
            <a:noFill/>
            <a:ln cap="flat" cmpd="sng" w="9525">
              <a:solidFill>
                <a:schemeClr val="dk2"/>
              </a:solidFill>
              <a:prstDash val="solid"/>
              <a:round/>
              <a:headEnd len="med" w="med" type="stealth"/>
              <a:tailEnd len="med" w="med" type="none"/>
            </a:ln>
          </p:spPr>
        </p:cxnSp>
        <p:cxnSp>
          <p:nvCxnSpPr>
            <p:cNvPr id="212" name="Google Shape;212;p22"/>
            <p:cNvCxnSpPr>
              <a:stCxn id="206" idx="2"/>
              <a:endCxn id="209" idx="0"/>
            </p:cNvCxnSpPr>
            <p:nvPr/>
          </p:nvCxnSpPr>
          <p:spPr>
            <a:xfrm>
              <a:off x="6694975" y="4278800"/>
              <a:ext cx="0" cy="254400"/>
            </a:xfrm>
            <a:prstGeom prst="straightConnector1">
              <a:avLst/>
            </a:prstGeom>
            <a:noFill/>
            <a:ln cap="flat" cmpd="sng" w="9525">
              <a:solidFill>
                <a:schemeClr val="dk2"/>
              </a:solidFill>
              <a:prstDash val="solid"/>
              <a:round/>
              <a:headEnd len="med" w="med" type="stealth"/>
              <a:tailEnd len="med" w="med" type="none"/>
            </a:ln>
          </p:spPr>
        </p:cxnSp>
        <p:cxnSp>
          <p:nvCxnSpPr>
            <p:cNvPr id="213" name="Google Shape;213;p22"/>
            <p:cNvCxnSpPr>
              <a:endCxn id="210" idx="0"/>
            </p:cNvCxnSpPr>
            <p:nvPr/>
          </p:nvCxnSpPr>
          <p:spPr>
            <a:xfrm>
              <a:off x="7631725" y="4320525"/>
              <a:ext cx="478800" cy="212700"/>
            </a:xfrm>
            <a:prstGeom prst="straightConnector1">
              <a:avLst/>
            </a:prstGeom>
            <a:noFill/>
            <a:ln cap="flat" cmpd="sng" w="9525">
              <a:solidFill>
                <a:schemeClr val="dk2"/>
              </a:solidFill>
              <a:prstDash val="solid"/>
              <a:round/>
              <a:headEnd len="med" w="med" type="stealth"/>
              <a:tailEnd len="med" w="med" type="none"/>
            </a:ln>
          </p:spPr>
        </p:cxnSp>
        <p:pic>
          <p:nvPicPr>
            <p:cNvPr id="214" name="Google Shape;214;p22"/>
            <p:cNvPicPr preferRelativeResize="0"/>
            <p:nvPr/>
          </p:nvPicPr>
          <p:blipFill rotWithShape="1">
            <a:blip r:embed="rId3">
              <a:alphaModFix/>
            </a:blip>
            <a:srcRect b="0" l="0" r="0" t="0"/>
            <a:stretch/>
          </p:blipFill>
          <p:spPr>
            <a:xfrm>
              <a:off x="5111025" y="2455325"/>
              <a:ext cx="707400" cy="707400"/>
            </a:xfrm>
            <a:prstGeom prst="rect">
              <a:avLst/>
            </a:prstGeom>
            <a:noFill/>
            <a:ln>
              <a:noFill/>
            </a:ln>
          </p:spPr>
        </p:pic>
        <p:pic>
          <p:nvPicPr>
            <p:cNvPr id="215" name="Google Shape;215;p22"/>
            <p:cNvPicPr preferRelativeResize="0"/>
            <p:nvPr/>
          </p:nvPicPr>
          <p:blipFill rotWithShape="1">
            <a:blip r:embed="rId4">
              <a:alphaModFix/>
            </a:blip>
            <a:srcRect b="0" l="0" r="0" t="0"/>
            <a:stretch/>
          </p:blipFill>
          <p:spPr>
            <a:xfrm>
              <a:off x="6341275" y="2464087"/>
              <a:ext cx="707400" cy="707400"/>
            </a:xfrm>
            <a:prstGeom prst="rect">
              <a:avLst/>
            </a:prstGeom>
            <a:noFill/>
            <a:ln>
              <a:noFill/>
            </a:ln>
          </p:spPr>
        </p:pic>
        <p:pic>
          <p:nvPicPr>
            <p:cNvPr id="216" name="Google Shape;216;p22"/>
            <p:cNvPicPr preferRelativeResize="0"/>
            <p:nvPr/>
          </p:nvPicPr>
          <p:blipFill rotWithShape="1">
            <a:blip r:embed="rId5">
              <a:alphaModFix/>
            </a:blip>
            <a:srcRect b="0" l="0" r="0" t="0"/>
            <a:stretch/>
          </p:blipFill>
          <p:spPr>
            <a:xfrm>
              <a:off x="7492025" y="2455324"/>
              <a:ext cx="707400" cy="707400"/>
            </a:xfrm>
            <a:prstGeom prst="rect">
              <a:avLst/>
            </a:prstGeom>
            <a:noFill/>
            <a:ln>
              <a:noFill/>
            </a:ln>
          </p:spPr>
        </p:pic>
        <p:cxnSp>
          <p:nvCxnSpPr>
            <p:cNvPr id="217" name="Google Shape;217;p22"/>
            <p:cNvCxnSpPr>
              <a:stCxn id="216" idx="2"/>
            </p:cNvCxnSpPr>
            <p:nvPr/>
          </p:nvCxnSpPr>
          <p:spPr>
            <a:xfrm flipH="1">
              <a:off x="7534325" y="3162724"/>
              <a:ext cx="311400" cy="263100"/>
            </a:xfrm>
            <a:prstGeom prst="straightConnector1">
              <a:avLst/>
            </a:prstGeom>
            <a:noFill/>
            <a:ln cap="flat" cmpd="sng" w="9525">
              <a:solidFill>
                <a:schemeClr val="dk2"/>
              </a:solidFill>
              <a:prstDash val="solid"/>
              <a:round/>
              <a:headEnd len="med" w="med" type="stealth"/>
              <a:tailEnd len="med" w="med" type="none"/>
            </a:ln>
          </p:spPr>
        </p:cxnSp>
        <p:cxnSp>
          <p:nvCxnSpPr>
            <p:cNvPr id="218" name="Google Shape;218;p22"/>
            <p:cNvCxnSpPr>
              <a:stCxn id="215" idx="2"/>
            </p:cNvCxnSpPr>
            <p:nvPr/>
          </p:nvCxnSpPr>
          <p:spPr>
            <a:xfrm>
              <a:off x="6694975" y="3171487"/>
              <a:ext cx="0" cy="255900"/>
            </a:xfrm>
            <a:prstGeom prst="straightConnector1">
              <a:avLst/>
            </a:prstGeom>
            <a:noFill/>
            <a:ln cap="flat" cmpd="sng" w="9525">
              <a:solidFill>
                <a:schemeClr val="dk2"/>
              </a:solidFill>
              <a:prstDash val="solid"/>
              <a:round/>
              <a:headEnd len="med" w="med" type="stealth"/>
              <a:tailEnd len="med" w="med" type="none"/>
            </a:ln>
          </p:spPr>
        </p:cxnSp>
        <p:cxnSp>
          <p:nvCxnSpPr>
            <p:cNvPr id="219" name="Google Shape;219;p22"/>
            <p:cNvCxnSpPr>
              <a:stCxn id="214" idx="2"/>
            </p:cNvCxnSpPr>
            <p:nvPr/>
          </p:nvCxnSpPr>
          <p:spPr>
            <a:xfrm>
              <a:off x="5464725" y="3162725"/>
              <a:ext cx="395100" cy="270000"/>
            </a:xfrm>
            <a:prstGeom prst="straightConnector1">
              <a:avLst/>
            </a:prstGeom>
            <a:noFill/>
            <a:ln cap="flat" cmpd="sng" w="9525">
              <a:solidFill>
                <a:schemeClr val="dk2"/>
              </a:solidFill>
              <a:prstDash val="solid"/>
              <a:round/>
              <a:headEnd len="med" w="med" type="stealth"/>
              <a:tailEnd len="med" w="med" type="none"/>
            </a:ln>
          </p:spPr>
        </p:cxnSp>
        <p:sp>
          <p:nvSpPr>
            <p:cNvPr id="220" name="Google Shape;220;p22"/>
            <p:cNvSpPr txBox="1"/>
            <p:nvPr/>
          </p:nvSpPr>
          <p:spPr>
            <a:xfrm>
              <a:off x="5031525" y="2140625"/>
              <a:ext cx="8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Image 1</a:t>
              </a:r>
              <a:endParaRPr>
                <a:solidFill>
                  <a:schemeClr val="dk2"/>
                </a:solidFill>
                <a:latin typeface="Open Sans"/>
                <a:ea typeface="Open Sans"/>
                <a:cs typeface="Open Sans"/>
                <a:sym typeface="Open Sans"/>
              </a:endParaRPr>
            </a:p>
          </p:txBody>
        </p:sp>
        <p:sp>
          <p:nvSpPr>
            <p:cNvPr id="221" name="Google Shape;221;p22"/>
            <p:cNvSpPr txBox="1"/>
            <p:nvPr/>
          </p:nvSpPr>
          <p:spPr>
            <a:xfrm>
              <a:off x="6261775" y="2140625"/>
              <a:ext cx="8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Image 2</a:t>
              </a:r>
              <a:endParaRPr>
                <a:solidFill>
                  <a:schemeClr val="dk2"/>
                </a:solidFill>
                <a:latin typeface="Open Sans"/>
                <a:ea typeface="Open Sans"/>
                <a:cs typeface="Open Sans"/>
                <a:sym typeface="Open Sans"/>
              </a:endParaRPr>
            </a:p>
          </p:txBody>
        </p:sp>
        <p:sp>
          <p:nvSpPr>
            <p:cNvPr id="222" name="Google Shape;222;p22"/>
            <p:cNvSpPr txBox="1"/>
            <p:nvPr/>
          </p:nvSpPr>
          <p:spPr>
            <a:xfrm>
              <a:off x="7437875" y="2140625"/>
              <a:ext cx="8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Image 3</a:t>
              </a:r>
              <a:endParaRPr>
                <a:solidFill>
                  <a:schemeClr val="dk2"/>
                </a:solidFill>
                <a:latin typeface="Open Sans"/>
                <a:ea typeface="Open Sans"/>
                <a:cs typeface="Open Sans"/>
                <a:sym typeface="Open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Task Introduction</a:t>
            </a:r>
            <a:endParaRPr/>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Introduction</a:t>
            </a:r>
            <a:endParaRPr/>
          </a:p>
          <a:p>
            <a:pPr indent="0" lvl="0" marL="0" rtl="0" algn="l">
              <a:spcBef>
                <a:spcPts val="0"/>
              </a:spcBef>
              <a:spcAft>
                <a:spcPts val="0"/>
              </a:spcAft>
              <a:buNone/>
            </a:pPr>
            <a:r>
              <a:t/>
            </a:r>
            <a:endParaRPr/>
          </a:p>
        </p:txBody>
      </p:sp>
      <p:sp>
        <p:nvSpPr>
          <p:cNvPr id="234" name="Google Shape;234;p24"/>
          <p:cNvSpPr/>
          <p:nvPr/>
        </p:nvSpPr>
        <p:spPr>
          <a:xfrm>
            <a:off x="311700" y="1550100"/>
            <a:ext cx="2953200" cy="612300"/>
          </a:xfrm>
          <a:prstGeom prst="rect">
            <a:avLst/>
          </a:prstGeom>
          <a:solidFill>
            <a:srgbClr val="FCE5CD"/>
          </a:solidFill>
          <a:ln cap="flat" cmpd="sng" w="38100">
            <a:solidFill>
              <a:srgbClr val="EF6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1. Fine-tune Stable Diffusion</a:t>
            </a:r>
            <a:endParaRPr sz="1600">
              <a:latin typeface="Open Sans"/>
              <a:ea typeface="Open Sans"/>
              <a:cs typeface="Open Sans"/>
              <a:sym typeface="Open Sans"/>
            </a:endParaRPr>
          </a:p>
        </p:txBody>
      </p:sp>
      <p:sp>
        <p:nvSpPr>
          <p:cNvPr id="235" name="Google Shape;235;p24"/>
          <p:cNvSpPr/>
          <p:nvPr/>
        </p:nvSpPr>
        <p:spPr>
          <a:xfrm>
            <a:off x="311700" y="2807475"/>
            <a:ext cx="2953200" cy="612300"/>
          </a:xfrm>
          <a:prstGeom prst="rect">
            <a:avLst/>
          </a:prstGeom>
          <a:solidFill>
            <a:srgbClr val="FCE5CD"/>
          </a:solidFill>
          <a:ln cap="flat" cmpd="sng" w="38100">
            <a:solidFill>
              <a:srgbClr val="EF6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2. Generate Images</a:t>
            </a:r>
            <a:endParaRPr sz="1600">
              <a:latin typeface="Open Sans"/>
              <a:ea typeface="Open Sans"/>
              <a:cs typeface="Open Sans"/>
              <a:sym typeface="Open Sans"/>
            </a:endParaRPr>
          </a:p>
        </p:txBody>
      </p:sp>
      <p:sp>
        <p:nvSpPr>
          <p:cNvPr id="236" name="Google Shape;236;p24"/>
          <p:cNvSpPr/>
          <p:nvPr/>
        </p:nvSpPr>
        <p:spPr>
          <a:xfrm>
            <a:off x="311700" y="4064850"/>
            <a:ext cx="2953200" cy="612300"/>
          </a:xfrm>
          <a:prstGeom prst="rect">
            <a:avLst/>
          </a:prstGeom>
          <a:solidFill>
            <a:srgbClr val="FCE5CD"/>
          </a:solidFill>
          <a:ln cap="flat" cmpd="sng" w="38100">
            <a:solidFill>
              <a:srgbClr val="EF6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3. Evaluate Images</a:t>
            </a:r>
            <a:endParaRPr sz="1600">
              <a:latin typeface="Open Sans"/>
              <a:ea typeface="Open Sans"/>
              <a:cs typeface="Open Sans"/>
              <a:sym typeface="Open Sans"/>
            </a:endParaRPr>
          </a:p>
        </p:txBody>
      </p:sp>
      <p:cxnSp>
        <p:nvCxnSpPr>
          <p:cNvPr id="237" name="Google Shape;237;p24"/>
          <p:cNvCxnSpPr>
            <a:endCxn id="235" idx="0"/>
          </p:cNvCxnSpPr>
          <p:nvPr/>
        </p:nvCxnSpPr>
        <p:spPr>
          <a:xfrm>
            <a:off x="1788300" y="2162475"/>
            <a:ext cx="0" cy="645000"/>
          </a:xfrm>
          <a:prstGeom prst="straightConnector1">
            <a:avLst/>
          </a:prstGeom>
          <a:noFill/>
          <a:ln cap="flat" cmpd="sng" w="28575">
            <a:solidFill>
              <a:schemeClr val="dk2"/>
            </a:solidFill>
            <a:prstDash val="solid"/>
            <a:round/>
            <a:headEnd len="med" w="med" type="none"/>
            <a:tailEnd len="med" w="med" type="triangle"/>
          </a:ln>
        </p:spPr>
      </p:cxnSp>
      <p:sp>
        <p:nvSpPr>
          <p:cNvPr id="238" name="Google Shape;238;p24"/>
          <p:cNvSpPr/>
          <p:nvPr/>
        </p:nvSpPr>
        <p:spPr>
          <a:xfrm flipH="1">
            <a:off x="3925500" y="1550100"/>
            <a:ext cx="4133100" cy="612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Using LoRA technique</a:t>
            </a:r>
            <a:endParaRPr>
              <a:latin typeface="Open Sans"/>
              <a:ea typeface="Open Sans"/>
              <a:cs typeface="Open Sans"/>
              <a:sym typeface="Open Sans"/>
            </a:endParaRPr>
          </a:p>
        </p:txBody>
      </p:sp>
      <p:sp>
        <p:nvSpPr>
          <p:cNvPr id="239" name="Google Shape;239;p24"/>
          <p:cNvSpPr/>
          <p:nvPr/>
        </p:nvSpPr>
        <p:spPr>
          <a:xfrm flipH="1">
            <a:off x="3925500" y="2807475"/>
            <a:ext cx="4133100" cy="612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Using provided validation prompts</a:t>
            </a:r>
            <a:endParaRPr>
              <a:latin typeface="Open Sans"/>
              <a:ea typeface="Open Sans"/>
              <a:cs typeface="Open Sans"/>
              <a:sym typeface="Open Sans"/>
            </a:endParaRPr>
          </a:p>
        </p:txBody>
      </p:sp>
      <p:sp>
        <p:nvSpPr>
          <p:cNvPr id="240" name="Google Shape;240;p24"/>
          <p:cNvSpPr/>
          <p:nvPr/>
        </p:nvSpPr>
        <p:spPr>
          <a:xfrm flipH="1">
            <a:off x="3925500" y="4064850"/>
            <a:ext cx="4133100" cy="612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Evaluated by GhostFaceNet and CLIP</a:t>
            </a:r>
            <a:endParaRPr>
              <a:latin typeface="Open Sans"/>
              <a:ea typeface="Open Sans"/>
              <a:cs typeface="Open Sans"/>
              <a:sym typeface="Open Sans"/>
            </a:endParaRPr>
          </a:p>
        </p:txBody>
      </p:sp>
      <p:cxnSp>
        <p:nvCxnSpPr>
          <p:cNvPr id="241" name="Google Shape;241;p24"/>
          <p:cNvCxnSpPr>
            <a:stCxn id="234" idx="3"/>
            <a:endCxn id="238" idx="3"/>
          </p:cNvCxnSpPr>
          <p:nvPr/>
        </p:nvCxnSpPr>
        <p:spPr>
          <a:xfrm>
            <a:off x="3264900" y="1856250"/>
            <a:ext cx="660600" cy="600"/>
          </a:xfrm>
          <a:prstGeom prst="bentConnector3">
            <a:avLst>
              <a:gd fmla="val 50000" name="adj1"/>
            </a:avLst>
          </a:prstGeom>
          <a:noFill/>
          <a:ln cap="flat" cmpd="sng" w="28575">
            <a:solidFill>
              <a:schemeClr val="dk2"/>
            </a:solidFill>
            <a:prstDash val="solid"/>
            <a:round/>
            <a:headEnd len="med" w="med" type="none"/>
            <a:tailEnd len="med" w="med" type="none"/>
          </a:ln>
        </p:spPr>
      </p:cxnSp>
      <p:cxnSp>
        <p:nvCxnSpPr>
          <p:cNvPr id="242" name="Google Shape;242;p24"/>
          <p:cNvCxnSpPr/>
          <p:nvPr/>
        </p:nvCxnSpPr>
        <p:spPr>
          <a:xfrm>
            <a:off x="3264900" y="3113025"/>
            <a:ext cx="660600" cy="600"/>
          </a:xfrm>
          <a:prstGeom prst="bentConnector3">
            <a:avLst>
              <a:gd fmla="val 50000" name="adj1"/>
            </a:avLst>
          </a:prstGeom>
          <a:noFill/>
          <a:ln cap="flat" cmpd="sng" w="28575">
            <a:solidFill>
              <a:schemeClr val="dk2"/>
            </a:solidFill>
            <a:prstDash val="solid"/>
            <a:round/>
            <a:headEnd len="med" w="med" type="none"/>
            <a:tailEnd len="med" w="med" type="none"/>
          </a:ln>
        </p:spPr>
      </p:cxnSp>
      <p:cxnSp>
        <p:nvCxnSpPr>
          <p:cNvPr id="243" name="Google Shape;243;p24"/>
          <p:cNvCxnSpPr/>
          <p:nvPr/>
        </p:nvCxnSpPr>
        <p:spPr>
          <a:xfrm>
            <a:off x="3264900" y="4370700"/>
            <a:ext cx="660600" cy="600"/>
          </a:xfrm>
          <a:prstGeom prst="bentConnector3">
            <a:avLst>
              <a:gd fmla="val 50000" name="adj1"/>
            </a:avLst>
          </a:prstGeom>
          <a:noFill/>
          <a:ln cap="flat" cmpd="sng" w="28575">
            <a:solidFill>
              <a:schemeClr val="dk2"/>
            </a:solidFill>
            <a:prstDash val="solid"/>
            <a:round/>
            <a:headEnd len="med" w="med" type="none"/>
            <a:tailEnd len="med" w="med" type="none"/>
          </a:ln>
        </p:spPr>
      </p:cxnSp>
      <p:sp>
        <p:nvSpPr>
          <p:cNvPr id="244" name="Google Shape;244;p24"/>
          <p:cNvSpPr txBox="1"/>
          <p:nvPr>
            <p:ph idx="12" type="sldNum"/>
          </p:nvPr>
        </p:nvSpPr>
        <p:spPr>
          <a:xfrm>
            <a:off x="8472458" y="4064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45" name="Google Shape;245;p24"/>
          <p:cNvCxnSpPr/>
          <p:nvPr/>
        </p:nvCxnSpPr>
        <p:spPr>
          <a:xfrm>
            <a:off x="1788300" y="3419775"/>
            <a:ext cx="0" cy="645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TODOs</a:t>
            </a:r>
            <a:endParaRPr/>
          </a:p>
        </p:txBody>
      </p:sp>
      <p:sp>
        <p:nvSpPr>
          <p:cNvPr id="251" name="Google Shape;251;p25"/>
          <p:cNvSpPr txBox="1"/>
          <p:nvPr>
            <p:ph idx="1" type="body"/>
          </p:nvPr>
        </p:nvSpPr>
        <p:spPr>
          <a:xfrm>
            <a:off x="311700" y="1266325"/>
            <a:ext cx="8520600" cy="387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Try out different hyperparameters to fine-tune your own model.</a:t>
            </a:r>
            <a:br>
              <a:rPr lang="en"/>
            </a:br>
            <a:r>
              <a:rPr lang="en"/>
              <a:t>(</a:t>
            </a:r>
            <a:r>
              <a:rPr b="1" lang="en"/>
              <a:t>Using default setting will result in at most 8 points</a:t>
            </a:r>
            <a:r>
              <a:rPr lang="en"/>
              <a:t>)</a:t>
            </a:r>
            <a:endParaRPr/>
          </a:p>
          <a:p>
            <a:pPr indent="-342900" lvl="0" marL="457200" rtl="0" algn="l">
              <a:spcBef>
                <a:spcPts val="1000"/>
              </a:spcBef>
              <a:spcAft>
                <a:spcPts val="0"/>
              </a:spcAft>
              <a:buSzPts val="1800"/>
              <a:buChar char="●"/>
            </a:pPr>
            <a:r>
              <a:rPr lang="en"/>
              <a:t>The training time will take about 1 hours. Each account is only able to run the code twice a day. You might have to try different hyperparameters multiple time. </a:t>
            </a:r>
            <a:r>
              <a:rPr b="1" lang="en"/>
              <a:t>Please start to work on this assignment as early as possible. We won’t extend the deadline given the long training time</a:t>
            </a:r>
            <a:r>
              <a:rPr lang="en"/>
              <a:t>.</a:t>
            </a:r>
            <a:endParaRPr/>
          </a:p>
          <a:p>
            <a:pPr indent="-342900" lvl="0" marL="457200" rtl="0" algn="l">
              <a:spcBef>
                <a:spcPts val="1000"/>
              </a:spcBef>
              <a:spcAft>
                <a:spcPts val="0"/>
              </a:spcAft>
              <a:buSzPts val="1800"/>
              <a:buChar char="●"/>
            </a:pPr>
            <a:r>
              <a:rPr lang="en"/>
              <a:t>Please ensure your </a:t>
            </a:r>
            <a:r>
              <a:rPr b="1" lang="en"/>
              <a:t>Google Drive has a minimum of 4GB</a:t>
            </a:r>
            <a:r>
              <a:rPr lang="en"/>
              <a:t> of available space to accommodate 2 stable diffusion checkpoints.</a:t>
            </a:r>
            <a:endParaRPr/>
          </a:p>
          <a:p>
            <a:pPr indent="-342900" lvl="0" marL="457200" rtl="0" algn="l">
              <a:spcBef>
                <a:spcPts val="1000"/>
              </a:spcBef>
              <a:spcAft>
                <a:spcPts val="1000"/>
              </a:spcAft>
              <a:buSzPts val="1800"/>
              <a:buChar char="●"/>
            </a:pPr>
            <a:r>
              <a:rPr lang="en"/>
              <a:t>We provide 25 different prompts to describe clothing. You have to ensure that your model can generate images with same faces as training dataset based on these prompts.</a:t>
            </a:r>
            <a:endParaRPr/>
          </a:p>
        </p:txBody>
      </p:sp>
      <p:sp>
        <p:nvSpPr>
          <p:cNvPr id="252" name="Google Shape;25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6"/>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Step 1. Fine-tune Stable Diffusion</a:t>
            </a:r>
            <a:endParaRPr/>
          </a:p>
        </p:txBody>
      </p:sp>
      <p:sp>
        <p:nvSpPr>
          <p:cNvPr id="258" name="Google Shape;25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Fine-tune a Stable Diffusion LoRA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4" name="Google Shape;264;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Choose a model based on Stable Diffusion from </a:t>
            </a:r>
            <a:r>
              <a:rPr lang="en" u="sng">
                <a:solidFill>
                  <a:schemeClr val="hlink"/>
                </a:solidFill>
                <a:hlinkClick r:id="rId3"/>
              </a:rPr>
              <a:t>Hugging Face</a:t>
            </a:r>
            <a:r>
              <a:rPr lang="en"/>
              <a:t> and use LoRA technique to fine-tune Stable Diffusion.</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Before fine-tuning, try to understand and adjust hyperparameters of LoRA so that your model can have better performance in the end.</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Fine-tuning will take about </a:t>
            </a:r>
            <a:r>
              <a:rPr b="1" lang="en">
                <a:solidFill>
                  <a:srgbClr val="FF0000"/>
                </a:solidFill>
              </a:rPr>
              <a:t>30</a:t>
            </a:r>
            <a:r>
              <a:rPr b="1" lang="en">
                <a:solidFill>
                  <a:srgbClr val="FF0000"/>
                </a:solidFill>
              </a:rPr>
              <a:t> minutes</a:t>
            </a:r>
            <a:endParaRPr b="1">
              <a:solidFill>
                <a:srgbClr val="FF0000"/>
              </a:solidFill>
            </a:endParaRPr>
          </a:p>
        </p:txBody>
      </p:sp>
      <p:sp>
        <p:nvSpPr>
          <p:cNvPr id="265" name="Google Shape;26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8"/>
          <p:cNvPicPr preferRelativeResize="0"/>
          <p:nvPr/>
        </p:nvPicPr>
        <p:blipFill>
          <a:blip r:embed="rId3">
            <a:alphaModFix/>
          </a:blip>
          <a:stretch>
            <a:fillRect/>
          </a:stretch>
        </p:blipFill>
        <p:spPr>
          <a:xfrm>
            <a:off x="-38100" y="1312248"/>
            <a:ext cx="9144003" cy="3580806"/>
          </a:xfrm>
          <a:prstGeom prst="rect">
            <a:avLst/>
          </a:prstGeom>
          <a:noFill/>
          <a:ln>
            <a:noFill/>
          </a:ln>
        </p:spPr>
      </p:pic>
      <p:sp>
        <p:nvSpPr>
          <p:cNvPr id="271" name="Google Shape;271;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434340" lvl="0" marL="457200" rtl="0" algn="l">
              <a:spcBef>
                <a:spcPts val="0"/>
              </a:spcBef>
              <a:spcAft>
                <a:spcPts val="0"/>
              </a:spcAft>
              <a:buSzPct val="100000"/>
              <a:buAutoNum type="arabicPeriod"/>
            </a:pPr>
            <a:r>
              <a:rPr lang="en"/>
              <a:t>Link to Google Drive</a:t>
            </a:r>
            <a:endParaRPr/>
          </a:p>
        </p:txBody>
      </p:sp>
      <p:sp>
        <p:nvSpPr>
          <p:cNvPr id="272" name="Google Shape;272;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3" name="Google Shape;273;p28"/>
          <p:cNvSpPr txBox="1"/>
          <p:nvPr/>
        </p:nvSpPr>
        <p:spPr>
          <a:xfrm>
            <a:off x="4761575" y="445025"/>
            <a:ext cx="19479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
        <p:nvSpPr>
          <p:cNvPr id="274" name="Google Shape;274;p28"/>
          <p:cNvSpPr txBox="1"/>
          <p:nvPr/>
        </p:nvSpPr>
        <p:spPr>
          <a:xfrm>
            <a:off x="647925" y="1087725"/>
            <a:ext cx="4223700" cy="707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6B26B"/>
              </a:buClr>
              <a:buSzPts val="2000"/>
              <a:buFont typeface="Open Sans"/>
              <a:buAutoNum type="arabicPeriod"/>
            </a:pPr>
            <a:r>
              <a:rPr b="1" lang="en" sz="2000">
                <a:solidFill>
                  <a:srgbClr val="E69138"/>
                </a:solidFill>
                <a:highlight>
                  <a:srgbClr val="0F0F0F"/>
                </a:highlight>
                <a:latin typeface="Open Sans"/>
                <a:ea typeface="Open Sans"/>
                <a:cs typeface="Open Sans"/>
                <a:sym typeface="Open Sans"/>
              </a:rPr>
              <a:t>Run the cell</a:t>
            </a:r>
            <a:endParaRPr b="1" sz="2000">
              <a:solidFill>
                <a:srgbClr val="F6B26B"/>
              </a:solidFill>
              <a:highlight>
                <a:srgbClr val="0F0F0F"/>
              </a:highlight>
              <a:latin typeface="Open Sans"/>
              <a:ea typeface="Open Sans"/>
              <a:cs typeface="Open Sans"/>
              <a:sym typeface="Open Sans"/>
            </a:endParaRPr>
          </a:p>
        </p:txBody>
      </p:sp>
      <p:sp>
        <p:nvSpPr>
          <p:cNvPr id="275" name="Google Shape;275;p28"/>
          <p:cNvSpPr txBox="1"/>
          <p:nvPr/>
        </p:nvSpPr>
        <p:spPr>
          <a:xfrm>
            <a:off x="3098375" y="3066450"/>
            <a:ext cx="55323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E69138"/>
                </a:solidFill>
                <a:highlight>
                  <a:srgbClr val="0F0F0F"/>
                </a:highlight>
                <a:latin typeface="Open Sans"/>
                <a:ea typeface="Open Sans"/>
                <a:cs typeface="Open Sans"/>
                <a:sym typeface="Open Sans"/>
              </a:rPr>
              <a:t>(Optional) </a:t>
            </a:r>
            <a:br>
              <a:rPr b="1" lang="en" sz="2000">
                <a:solidFill>
                  <a:srgbClr val="E69138"/>
                </a:solidFill>
                <a:highlight>
                  <a:srgbClr val="0F0F0F"/>
                </a:highlight>
                <a:latin typeface="Open Sans"/>
                <a:ea typeface="Open Sans"/>
                <a:cs typeface="Open Sans"/>
                <a:sym typeface="Open Sans"/>
              </a:rPr>
            </a:br>
            <a:r>
              <a:rPr b="1" lang="en" sz="2000">
                <a:solidFill>
                  <a:srgbClr val="E69138"/>
                </a:solidFill>
                <a:highlight>
                  <a:srgbClr val="0F0F0F"/>
                </a:highlight>
                <a:latin typeface="Open Sans"/>
                <a:ea typeface="Open Sans"/>
                <a:cs typeface="Open Sans"/>
                <a:sym typeface="Open Sans"/>
              </a:rPr>
              <a:t>Change folder name or Dataset folder in Google Drive</a:t>
            </a:r>
            <a:endParaRPr b="1" sz="2000">
              <a:solidFill>
                <a:srgbClr val="F6B26B"/>
              </a:solidFill>
              <a:highlight>
                <a:srgbClr val="0F0F0F"/>
              </a:highlight>
              <a:latin typeface="Open Sans"/>
              <a:ea typeface="Open Sans"/>
              <a:cs typeface="Open Sans"/>
              <a:sym typeface="Open Sans"/>
            </a:endParaRPr>
          </a:p>
        </p:txBody>
      </p:sp>
      <p:sp>
        <p:nvSpPr>
          <p:cNvPr id="276" name="Google Shape;27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434340" lvl="0" marL="457200" rtl="0" algn="l">
              <a:spcBef>
                <a:spcPts val="0"/>
              </a:spcBef>
              <a:spcAft>
                <a:spcPts val="0"/>
              </a:spcAft>
              <a:buSzPct val="100000"/>
              <a:buAutoNum type="arabicPeriod"/>
            </a:pPr>
            <a:r>
              <a:rPr lang="en"/>
              <a:t>Link to Google Drive</a:t>
            </a:r>
            <a:endParaRPr/>
          </a:p>
        </p:txBody>
      </p:sp>
      <p:sp>
        <p:nvSpPr>
          <p:cNvPr id="282" name="Google Shape;282;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will build GenAI-HW10 folders in your Google drive</a:t>
            </a:r>
            <a:endParaRPr/>
          </a:p>
          <a:p>
            <a:pPr indent="-342900" lvl="0" marL="457200" rtl="0" algn="l">
              <a:spcBef>
                <a:spcPts val="0"/>
              </a:spcBef>
              <a:spcAft>
                <a:spcPts val="0"/>
              </a:spcAft>
              <a:buSzPts val="1800"/>
              <a:buChar char="●"/>
            </a:pPr>
            <a:r>
              <a:rPr lang="en"/>
              <a:t>Make sure you have at least </a:t>
            </a:r>
            <a:r>
              <a:rPr b="1" lang="en">
                <a:solidFill>
                  <a:srgbClr val="FF0000"/>
                </a:solidFill>
              </a:rPr>
              <a:t>4</a:t>
            </a:r>
            <a:r>
              <a:rPr b="1" lang="en">
                <a:solidFill>
                  <a:srgbClr val="FF0000"/>
                </a:solidFill>
              </a:rPr>
              <a:t>GB</a:t>
            </a:r>
            <a:r>
              <a:rPr lang="en"/>
              <a:t> space on the Google drive</a:t>
            </a:r>
            <a:endParaRPr/>
          </a:p>
        </p:txBody>
      </p:sp>
      <p:sp>
        <p:nvSpPr>
          <p:cNvPr id="283" name="Google Shape;283;p29"/>
          <p:cNvSpPr txBox="1"/>
          <p:nvPr/>
        </p:nvSpPr>
        <p:spPr>
          <a:xfrm>
            <a:off x="4761575" y="445025"/>
            <a:ext cx="19479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
        <p:nvSpPr>
          <p:cNvPr id="284" name="Google Shape;28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29"/>
          <p:cNvPicPr preferRelativeResize="0"/>
          <p:nvPr/>
        </p:nvPicPr>
        <p:blipFill>
          <a:blip r:embed="rId3">
            <a:alphaModFix/>
          </a:blip>
          <a:stretch>
            <a:fillRect/>
          </a:stretch>
        </p:blipFill>
        <p:spPr>
          <a:xfrm>
            <a:off x="0" y="2076318"/>
            <a:ext cx="9144003" cy="25762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Import required packages for fine-tuning</a:t>
            </a:r>
            <a:endParaRPr/>
          </a:p>
        </p:txBody>
      </p:sp>
      <p:sp>
        <p:nvSpPr>
          <p:cNvPr id="291" name="Google Shape;291;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2" name="Google Shape;292;p30"/>
          <p:cNvPicPr preferRelativeResize="0"/>
          <p:nvPr/>
        </p:nvPicPr>
        <p:blipFill>
          <a:blip r:embed="rId3">
            <a:alphaModFix/>
          </a:blip>
          <a:stretch>
            <a:fillRect/>
          </a:stretch>
        </p:blipFill>
        <p:spPr>
          <a:xfrm>
            <a:off x="0" y="1266319"/>
            <a:ext cx="9144003" cy="3643314"/>
          </a:xfrm>
          <a:prstGeom prst="rect">
            <a:avLst/>
          </a:prstGeom>
          <a:noFill/>
          <a:ln>
            <a:noFill/>
          </a:ln>
        </p:spPr>
      </p:pic>
      <p:sp>
        <p:nvSpPr>
          <p:cNvPr id="293" name="Google Shape;29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Adjust the hyperparameters</a:t>
            </a:r>
            <a:endParaRPr/>
          </a:p>
        </p:txBody>
      </p:sp>
      <p:sp>
        <p:nvSpPr>
          <p:cNvPr id="299" name="Google Shape;299;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00" name="Google Shape;30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1" name="Google Shape;301;p31"/>
          <p:cNvPicPr preferRelativeResize="0"/>
          <p:nvPr/>
        </p:nvPicPr>
        <p:blipFill>
          <a:blip r:embed="rId3">
            <a:alphaModFix/>
          </a:blip>
          <a:stretch>
            <a:fillRect/>
          </a:stretch>
        </p:blipFill>
        <p:spPr>
          <a:xfrm>
            <a:off x="0" y="1266332"/>
            <a:ext cx="9144003" cy="35450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73" name="Google Shape;73;p14"/>
          <p:cNvSpPr txBox="1"/>
          <p:nvPr>
            <p:ph idx="1" type="body"/>
          </p:nvPr>
        </p:nvSpPr>
        <p:spPr>
          <a:xfrm>
            <a:off x="311700" y="1266175"/>
            <a:ext cx="45207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F0F0F"/>
              </a:buClr>
              <a:buSzPts val="1800"/>
              <a:buChar char="●"/>
            </a:pPr>
            <a:r>
              <a:rPr lang="en" sz="1800">
                <a:solidFill>
                  <a:srgbClr val="0F0F0F"/>
                </a:solidFill>
              </a:rPr>
              <a:t>Overview</a:t>
            </a:r>
            <a:endParaRPr sz="1800">
              <a:solidFill>
                <a:srgbClr val="0F0F0F"/>
              </a:solidFill>
            </a:endParaRPr>
          </a:p>
          <a:p>
            <a:pPr indent="-342900" lvl="0" marL="457200" rtl="0" algn="l">
              <a:spcBef>
                <a:spcPts val="0"/>
              </a:spcBef>
              <a:spcAft>
                <a:spcPts val="0"/>
              </a:spcAft>
              <a:buClr>
                <a:srgbClr val="0F0F0F"/>
              </a:buClr>
              <a:buSzPts val="1800"/>
              <a:buChar char="●"/>
            </a:pPr>
            <a:r>
              <a:rPr lang="en" sz="1800">
                <a:solidFill>
                  <a:srgbClr val="0F0F0F"/>
                </a:solidFill>
              </a:rPr>
              <a:t>Task Introduction</a:t>
            </a:r>
            <a:endParaRPr sz="1800">
              <a:solidFill>
                <a:srgbClr val="0F0F0F"/>
              </a:solidFill>
            </a:endParaRPr>
          </a:p>
          <a:p>
            <a:pPr indent="-317500" lvl="1" marL="914400" rtl="0" algn="l">
              <a:spcBef>
                <a:spcPts val="0"/>
              </a:spcBef>
              <a:spcAft>
                <a:spcPts val="0"/>
              </a:spcAft>
              <a:buClr>
                <a:srgbClr val="0F0F0F"/>
              </a:buClr>
              <a:buSzPts val="1400"/>
              <a:buChar char="○"/>
            </a:pPr>
            <a:r>
              <a:rPr lang="en" sz="1800">
                <a:solidFill>
                  <a:srgbClr val="0F0F0F"/>
                </a:solidFill>
              </a:rPr>
              <a:t>Fine-tune Stable Diffusion</a:t>
            </a:r>
            <a:endParaRPr sz="1800">
              <a:solidFill>
                <a:srgbClr val="0F0F0F"/>
              </a:solidFill>
            </a:endParaRPr>
          </a:p>
          <a:p>
            <a:pPr indent="-342900" lvl="1" marL="914400" rtl="0" algn="l">
              <a:spcBef>
                <a:spcPts val="0"/>
              </a:spcBef>
              <a:spcAft>
                <a:spcPts val="0"/>
              </a:spcAft>
              <a:buClr>
                <a:srgbClr val="0F0F0F"/>
              </a:buClr>
              <a:buSzPts val="1800"/>
              <a:buChar char="○"/>
            </a:pPr>
            <a:r>
              <a:rPr lang="en" sz="1800">
                <a:solidFill>
                  <a:srgbClr val="0F0F0F"/>
                </a:solidFill>
              </a:rPr>
              <a:t>Generate Images</a:t>
            </a:r>
            <a:endParaRPr sz="1800">
              <a:solidFill>
                <a:srgbClr val="0F0F0F"/>
              </a:solidFill>
            </a:endParaRPr>
          </a:p>
          <a:p>
            <a:pPr indent="-317500" lvl="1" marL="914400" rtl="0" algn="l">
              <a:spcBef>
                <a:spcPts val="0"/>
              </a:spcBef>
              <a:spcAft>
                <a:spcPts val="0"/>
              </a:spcAft>
              <a:buClr>
                <a:srgbClr val="0F0F0F"/>
              </a:buClr>
              <a:buSzPts val="1400"/>
              <a:buChar char="○"/>
            </a:pPr>
            <a:r>
              <a:rPr lang="en" sz="1800">
                <a:solidFill>
                  <a:srgbClr val="0F0F0F"/>
                </a:solidFill>
              </a:rPr>
              <a:t>Evaluation Metrics</a:t>
            </a:r>
            <a:endParaRPr sz="1800">
              <a:solidFill>
                <a:srgbClr val="0F0F0F"/>
              </a:solidFill>
            </a:endParaRPr>
          </a:p>
          <a:p>
            <a:pPr indent="-342900" lvl="0" marL="457200" rtl="0" algn="l">
              <a:spcBef>
                <a:spcPts val="0"/>
              </a:spcBef>
              <a:spcAft>
                <a:spcPts val="0"/>
              </a:spcAft>
              <a:buClr>
                <a:srgbClr val="0F0F0F"/>
              </a:buClr>
              <a:buSzPts val="1800"/>
              <a:buChar char="●"/>
            </a:pPr>
            <a:r>
              <a:rPr lang="en" sz="1800">
                <a:solidFill>
                  <a:srgbClr val="0F0F0F"/>
                </a:solidFill>
              </a:rPr>
              <a:t>Grading Policy</a:t>
            </a:r>
            <a:endParaRPr sz="1800">
              <a:solidFill>
                <a:srgbClr val="0F0F0F"/>
              </a:solidFill>
            </a:endParaRPr>
          </a:p>
          <a:p>
            <a:pPr indent="-342900" lvl="0" marL="457200" rtl="0" algn="l">
              <a:spcBef>
                <a:spcPts val="0"/>
              </a:spcBef>
              <a:spcAft>
                <a:spcPts val="0"/>
              </a:spcAft>
              <a:buClr>
                <a:srgbClr val="0F0F0F"/>
              </a:buClr>
              <a:buSzPts val="1800"/>
              <a:buChar char="●"/>
            </a:pPr>
            <a:r>
              <a:rPr lang="en" sz="1800">
                <a:solidFill>
                  <a:srgbClr val="0F0F0F"/>
                </a:solidFill>
              </a:rPr>
              <a:t>Result Submission</a:t>
            </a:r>
            <a:endParaRPr/>
          </a:p>
        </p:txBody>
      </p:sp>
      <p:sp>
        <p:nvSpPr>
          <p:cNvPr id="74" name="Google Shape;74;p14"/>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u="sng">
                <a:solidFill>
                  <a:schemeClr val="hlink"/>
                </a:solidFill>
                <a:hlinkClick r:id="rId3"/>
              </a:rPr>
              <a:t>Training Code</a:t>
            </a:r>
            <a:endParaRPr sz="2000"/>
          </a:p>
        </p:txBody>
      </p:sp>
      <p:sp>
        <p:nvSpPr>
          <p:cNvPr id="75" name="Google Shape;75;p14"/>
          <p:cNvSpPr txBox="1"/>
          <p:nvPr>
            <p:ph type="title"/>
          </p:nvPr>
        </p:nvSpPr>
        <p:spPr>
          <a:xfrm>
            <a:off x="4832400" y="445025"/>
            <a:ext cx="16575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a:t>
            </a:r>
            <a:endParaRPr/>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Adjust the hyperparameters</a:t>
            </a:r>
            <a:endParaRPr/>
          </a:p>
        </p:txBody>
      </p:sp>
      <p:sp>
        <p:nvSpPr>
          <p:cNvPr id="307" name="Google Shape;307;p32"/>
          <p:cNvSpPr txBox="1"/>
          <p:nvPr>
            <p:ph idx="1" type="body"/>
          </p:nvPr>
        </p:nvSpPr>
        <p:spPr>
          <a:xfrm>
            <a:off x="311700" y="1266325"/>
            <a:ext cx="8520600" cy="3790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learning_rate (</a:t>
            </a:r>
            <a:r>
              <a:rPr b="1" lang="en"/>
              <a:t>recommended</a:t>
            </a:r>
            <a:r>
              <a:rPr lang="en"/>
              <a:t>): learning rate of model</a:t>
            </a:r>
            <a:endParaRPr/>
          </a:p>
          <a:p>
            <a:pPr indent="-317500" lvl="1" marL="914400" rtl="0" algn="l">
              <a:spcBef>
                <a:spcPts val="0"/>
              </a:spcBef>
              <a:spcAft>
                <a:spcPts val="0"/>
              </a:spcAft>
              <a:buSzPts val="1400"/>
              <a:buChar char="○"/>
            </a:pPr>
            <a:r>
              <a:rPr lang="en"/>
              <a:t>Increase this make model focus more on our training data than text prompt</a:t>
            </a:r>
            <a:br>
              <a:rPr lang="en"/>
            </a:br>
            <a:r>
              <a:rPr lang="en"/>
              <a:t>(Face distance↓(</a:t>
            </a:r>
            <a:r>
              <a:rPr b="1" lang="en"/>
              <a:t>good</a:t>
            </a:r>
            <a:r>
              <a:rPr lang="en"/>
              <a:t>) and CLIP score↓(</a:t>
            </a:r>
            <a:r>
              <a:rPr b="1" lang="en"/>
              <a:t>bad</a:t>
            </a:r>
            <a:r>
              <a:rPr lang="en"/>
              <a:t>))</a:t>
            </a:r>
            <a:endParaRPr/>
          </a:p>
          <a:p>
            <a:pPr indent="-342900" lvl="0" marL="457200" rtl="0" algn="l">
              <a:spcBef>
                <a:spcPts val="1000"/>
              </a:spcBef>
              <a:spcAft>
                <a:spcPts val="0"/>
              </a:spcAft>
              <a:buSzPts val="1800"/>
              <a:buChar char="●"/>
            </a:pPr>
            <a:r>
              <a:rPr lang="en"/>
              <a:t>max_train_steps: total training step</a:t>
            </a:r>
            <a:endParaRPr/>
          </a:p>
          <a:p>
            <a:pPr indent="-342900" lvl="0" marL="457200" rtl="0" algn="l">
              <a:spcBef>
                <a:spcPts val="1000"/>
              </a:spcBef>
              <a:spcAft>
                <a:spcPts val="0"/>
              </a:spcAft>
              <a:buSzPts val="1800"/>
              <a:buChar char="●"/>
            </a:pPr>
            <a:r>
              <a:rPr lang="en"/>
              <a:t>validation_promt_num: the number of validation images</a:t>
            </a:r>
            <a:endParaRPr/>
          </a:p>
          <a:p>
            <a:pPr indent="-342900" lvl="0" marL="457200" rtl="0" algn="l">
              <a:spcBef>
                <a:spcPts val="1000"/>
              </a:spcBef>
              <a:spcAft>
                <a:spcPts val="1000"/>
              </a:spcAft>
              <a:buSzPts val="1800"/>
              <a:buChar char="●"/>
            </a:pPr>
            <a:r>
              <a:rPr lang="en"/>
              <a:t>validation_step_ratio: ratio between validation step and max_train_steps</a:t>
            </a:r>
            <a:endParaRPr/>
          </a:p>
        </p:txBody>
      </p:sp>
      <p:sp>
        <p:nvSpPr>
          <p:cNvPr id="308" name="Google Shape;30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Adjust the hyperparameters</a:t>
            </a:r>
            <a:endParaRPr/>
          </a:p>
        </p:txBody>
      </p:sp>
      <p:sp>
        <p:nvSpPr>
          <p:cNvPr id="314" name="Google Shape;314;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lora_rank: the dimension of LoRA model</a:t>
            </a:r>
            <a:endParaRPr/>
          </a:p>
          <a:p>
            <a:pPr indent="-342900" lvl="0" marL="457200" rtl="0" algn="l">
              <a:spcBef>
                <a:spcPts val="0"/>
              </a:spcBef>
              <a:spcAft>
                <a:spcPts val="0"/>
              </a:spcAft>
              <a:buSzPts val="1800"/>
              <a:buChar char="●"/>
            </a:pPr>
            <a:r>
              <a:rPr lang="en"/>
              <a:t>lora_alpha (recommended): weight of LoRA model</a:t>
            </a:r>
            <a:endParaRPr/>
          </a:p>
          <a:p>
            <a:pPr indent="-342900" lvl="0" marL="457200" rtl="0" algn="l">
              <a:spcBef>
                <a:spcPts val="0"/>
              </a:spcBef>
              <a:spcAft>
                <a:spcPts val="0"/>
              </a:spcAft>
              <a:buSzPts val="1800"/>
              <a:buChar char="●"/>
            </a:pPr>
            <a:r>
              <a:rPr lang="en"/>
              <a:t>learning_rate (recommended): learning rate of model</a:t>
            </a:r>
            <a:endParaRPr/>
          </a:p>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rPr lang="en"/>
              <a:t>max_train_steps: total training step</a:t>
            </a:r>
            <a:endParaRPr/>
          </a:p>
          <a:p>
            <a:pPr indent="-342900" lvl="0" marL="457200" rtl="0" algn="l">
              <a:spcBef>
                <a:spcPts val="0"/>
              </a:spcBef>
              <a:spcAft>
                <a:spcPts val="0"/>
              </a:spcAft>
              <a:buSzPts val="1800"/>
              <a:buChar char="●"/>
            </a:pPr>
            <a:r>
              <a:rPr lang="en"/>
              <a:t>validation_promt_num: the number of validation images</a:t>
            </a:r>
            <a:endParaRPr/>
          </a:p>
          <a:p>
            <a:pPr indent="-342900" lvl="0" marL="457200" rtl="0" algn="l">
              <a:spcBef>
                <a:spcPts val="0"/>
              </a:spcBef>
              <a:spcAft>
                <a:spcPts val="0"/>
              </a:spcAft>
              <a:buSzPts val="1800"/>
              <a:buChar char="●"/>
            </a:pPr>
            <a:r>
              <a:rPr lang="en"/>
              <a:t>validation_step_ratio: the ratio between validation step and max_train_steps</a:t>
            </a:r>
            <a:endParaRPr/>
          </a:p>
        </p:txBody>
      </p:sp>
      <p:pic>
        <p:nvPicPr>
          <p:cNvPr id="315" name="Google Shape;315;p33"/>
          <p:cNvPicPr preferRelativeResize="0"/>
          <p:nvPr/>
        </p:nvPicPr>
        <p:blipFill>
          <a:blip r:embed="rId3">
            <a:alphaModFix/>
          </a:blip>
          <a:stretch>
            <a:fillRect/>
          </a:stretch>
        </p:blipFill>
        <p:spPr>
          <a:xfrm>
            <a:off x="800699" y="2321475"/>
            <a:ext cx="5348576" cy="652950"/>
          </a:xfrm>
          <a:prstGeom prst="rect">
            <a:avLst/>
          </a:prstGeom>
          <a:noFill/>
          <a:ln>
            <a:noFill/>
          </a:ln>
        </p:spPr>
      </p:pic>
      <p:sp>
        <p:nvSpPr>
          <p:cNvPr id="316" name="Google Shape;31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Prepare Dataset, LoRA model, and Optimizer</a:t>
            </a:r>
            <a:endParaRPr/>
          </a:p>
        </p:txBody>
      </p:sp>
      <p:sp>
        <p:nvSpPr>
          <p:cNvPr id="322" name="Google Shape;322;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3" name="Google Shape;323;p34"/>
          <p:cNvPicPr preferRelativeResize="0"/>
          <p:nvPr/>
        </p:nvPicPr>
        <p:blipFill>
          <a:blip r:embed="rId3">
            <a:alphaModFix/>
          </a:blip>
          <a:stretch>
            <a:fillRect/>
          </a:stretch>
        </p:blipFill>
        <p:spPr>
          <a:xfrm>
            <a:off x="993051" y="1266325"/>
            <a:ext cx="6056427" cy="3710576"/>
          </a:xfrm>
          <a:prstGeom prst="rect">
            <a:avLst/>
          </a:prstGeom>
          <a:noFill/>
          <a:ln>
            <a:noFill/>
          </a:ln>
        </p:spPr>
      </p:pic>
      <p:sp>
        <p:nvSpPr>
          <p:cNvPr id="324" name="Google Shape;32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Start Fine-tuning</a:t>
            </a:r>
            <a:endParaRPr/>
          </a:p>
        </p:txBody>
      </p:sp>
      <p:sp>
        <p:nvSpPr>
          <p:cNvPr id="330" name="Google Shape;330;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31" name="Google Shape;33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35"/>
          <p:cNvPicPr preferRelativeResize="0"/>
          <p:nvPr/>
        </p:nvPicPr>
        <p:blipFill>
          <a:blip r:embed="rId3">
            <a:alphaModFix/>
          </a:blip>
          <a:stretch>
            <a:fillRect/>
          </a:stretch>
        </p:blipFill>
        <p:spPr>
          <a:xfrm>
            <a:off x="1257300" y="1152425"/>
            <a:ext cx="6948452" cy="3866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6"/>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Step 3. Generate Images</a:t>
            </a:r>
            <a:endParaRPr/>
          </a:p>
        </p:txBody>
      </p:sp>
      <p:sp>
        <p:nvSpPr>
          <p:cNvPr id="338" name="Google Shape;33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Generate Images</a:t>
            </a:r>
            <a:endParaRPr/>
          </a:p>
        </p:txBody>
      </p:sp>
      <p:sp>
        <p:nvSpPr>
          <p:cNvPr id="344" name="Google Shape;344;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TA’s validation prompts and your fine-tuned model to generate images.</a:t>
            </a:r>
            <a:endParaRPr/>
          </a:p>
          <a:p>
            <a:pPr indent="-342900" lvl="0" marL="457200" rtl="0" algn="l">
              <a:spcBef>
                <a:spcPts val="0"/>
              </a:spcBef>
              <a:spcAft>
                <a:spcPts val="0"/>
              </a:spcAft>
              <a:buSzPts val="1800"/>
              <a:buChar char="●"/>
            </a:pPr>
            <a:r>
              <a:rPr lang="en"/>
              <a:t>Testing will take at least </a:t>
            </a:r>
            <a:r>
              <a:rPr b="1" lang="en">
                <a:solidFill>
                  <a:srgbClr val="FF0000"/>
                </a:solidFill>
              </a:rPr>
              <a:t>15</a:t>
            </a:r>
            <a:r>
              <a:rPr b="1" lang="en">
                <a:solidFill>
                  <a:srgbClr val="FF0000"/>
                </a:solidFill>
              </a:rPr>
              <a:t> minutes</a:t>
            </a:r>
            <a:endParaRPr b="1">
              <a:solidFill>
                <a:srgbClr val="FF0000"/>
              </a:solidFill>
            </a:endParaRPr>
          </a:p>
        </p:txBody>
      </p:sp>
      <p:sp>
        <p:nvSpPr>
          <p:cNvPr id="345" name="Google Shape;34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46" name="Google Shape;346;p37"/>
          <p:cNvGrpSpPr/>
          <p:nvPr/>
        </p:nvGrpSpPr>
        <p:grpSpPr>
          <a:xfrm>
            <a:off x="2524650" y="2268975"/>
            <a:ext cx="4094700" cy="2761900"/>
            <a:chOff x="4647625" y="2140625"/>
            <a:chExt cx="4094700" cy="2761900"/>
          </a:xfrm>
        </p:grpSpPr>
        <p:grpSp>
          <p:nvGrpSpPr>
            <p:cNvPr id="347" name="Google Shape;347;p37"/>
            <p:cNvGrpSpPr/>
            <p:nvPr/>
          </p:nvGrpSpPr>
          <p:grpSpPr>
            <a:xfrm>
              <a:off x="5702425" y="3425900"/>
              <a:ext cx="1985100" cy="852900"/>
              <a:chOff x="1057175" y="2642475"/>
              <a:chExt cx="1985100" cy="852900"/>
            </a:xfrm>
          </p:grpSpPr>
          <p:sp>
            <p:nvSpPr>
              <p:cNvPr id="348" name="Google Shape;348;p37"/>
              <p:cNvSpPr/>
              <p:nvPr/>
            </p:nvSpPr>
            <p:spPr>
              <a:xfrm>
                <a:off x="1057175" y="2642475"/>
                <a:ext cx="1985100" cy="8529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Personalized Model</a:t>
                </a:r>
                <a:endParaRPr>
                  <a:latin typeface="Open Sans"/>
                  <a:ea typeface="Open Sans"/>
                  <a:cs typeface="Open Sans"/>
                  <a:sym typeface="Open Sans"/>
                </a:endParaRPr>
              </a:p>
            </p:txBody>
          </p:sp>
          <p:sp>
            <p:nvSpPr>
              <p:cNvPr id="349" name="Google Shape;349;p37"/>
              <p:cNvSpPr/>
              <p:nvPr/>
            </p:nvSpPr>
            <p:spPr>
              <a:xfrm>
                <a:off x="2061713" y="3199275"/>
                <a:ext cx="887100" cy="25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LoRA</a:t>
                </a:r>
                <a:endParaRPr>
                  <a:latin typeface="Open Sans"/>
                  <a:ea typeface="Open Sans"/>
                  <a:cs typeface="Open Sans"/>
                  <a:sym typeface="Open Sans"/>
                </a:endParaRPr>
              </a:p>
            </p:txBody>
          </p:sp>
        </p:grpSp>
        <p:sp>
          <p:nvSpPr>
            <p:cNvPr id="350" name="Google Shape;350;p37"/>
            <p:cNvSpPr txBox="1"/>
            <p:nvPr/>
          </p:nvSpPr>
          <p:spPr>
            <a:xfrm>
              <a:off x="4647625" y="4533225"/>
              <a:ext cx="1263600" cy="3693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Text prompt 1</a:t>
              </a:r>
              <a:endParaRPr sz="1200">
                <a:solidFill>
                  <a:srgbClr val="374151"/>
                </a:solidFill>
              </a:endParaRPr>
            </a:p>
          </p:txBody>
        </p:sp>
        <p:sp>
          <p:nvSpPr>
            <p:cNvPr id="351" name="Google Shape;351;p37"/>
            <p:cNvSpPr txBox="1"/>
            <p:nvPr/>
          </p:nvSpPr>
          <p:spPr>
            <a:xfrm>
              <a:off x="6063175" y="4533225"/>
              <a:ext cx="1263600" cy="3693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Text prompt 2</a:t>
              </a:r>
              <a:endParaRPr sz="1200">
                <a:solidFill>
                  <a:srgbClr val="374151"/>
                </a:solidFill>
              </a:endParaRPr>
            </a:p>
          </p:txBody>
        </p:sp>
        <p:sp>
          <p:nvSpPr>
            <p:cNvPr id="352" name="Google Shape;352;p37"/>
            <p:cNvSpPr txBox="1"/>
            <p:nvPr/>
          </p:nvSpPr>
          <p:spPr>
            <a:xfrm>
              <a:off x="7478725" y="4533225"/>
              <a:ext cx="1263600" cy="3693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Text prompt 3</a:t>
              </a:r>
              <a:endParaRPr sz="1200">
                <a:solidFill>
                  <a:srgbClr val="374151"/>
                </a:solidFill>
              </a:endParaRPr>
            </a:p>
          </p:txBody>
        </p:sp>
        <p:cxnSp>
          <p:nvCxnSpPr>
            <p:cNvPr id="353" name="Google Shape;353;p37"/>
            <p:cNvCxnSpPr>
              <a:endCxn id="350" idx="0"/>
            </p:cNvCxnSpPr>
            <p:nvPr/>
          </p:nvCxnSpPr>
          <p:spPr>
            <a:xfrm flipH="1">
              <a:off x="5279425" y="4346325"/>
              <a:ext cx="539100" cy="186900"/>
            </a:xfrm>
            <a:prstGeom prst="straightConnector1">
              <a:avLst/>
            </a:prstGeom>
            <a:noFill/>
            <a:ln cap="flat" cmpd="sng" w="9525">
              <a:solidFill>
                <a:schemeClr val="dk2"/>
              </a:solidFill>
              <a:prstDash val="solid"/>
              <a:round/>
              <a:headEnd len="med" w="med" type="stealth"/>
              <a:tailEnd len="med" w="med" type="none"/>
            </a:ln>
          </p:spPr>
        </p:cxnSp>
        <p:cxnSp>
          <p:nvCxnSpPr>
            <p:cNvPr id="354" name="Google Shape;354;p37"/>
            <p:cNvCxnSpPr>
              <a:stCxn id="348" idx="2"/>
              <a:endCxn id="351" idx="0"/>
            </p:cNvCxnSpPr>
            <p:nvPr/>
          </p:nvCxnSpPr>
          <p:spPr>
            <a:xfrm>
              <a:off x="6694975" y="4278800"/>
              <a:ext cx="0" cy="254400"/>
            </a:xfrm>
            <a:prstGeom prst="straightConnector1">
              <a:avLst/>
            </a:prstGeom>
            <a:noFill/>
            <a:ln cap="flat" cmpd="sng" w="9525">
              <a:solidFill>
                <a:schemeClr val="dk2"/>
              </a:solidFill>
              <a:prstDash val="solid"/>
              <a:round/>
              <a:headEnd len="med" w="med" type="stealth"/>
              <a:tailEnd len="med" w="med" type="none"/>
            </a:ln>
          </p:spPr>
        </p:cxnSp>
        <p:cxnSp>
          <p:nvCxnSpPr>
            <p:cNvPr id="355" name="Google Shape;355;p37"/>
            <p:cNvCxnSpPr>
              <a:endCxn id="352" idx="0"/>
            </p:cNvCxnSpPr>
            <p:nvPr/>
          </p:nvCxnSpPr>
          <p:spPr>
            <a:xfrm>
              <a:off x="7631725" y="4320525"/>
              <a:ext cx="478800" cy="212700"/>
            </a:xfrm>
            <a:prstGeom prst="straightConnector1">
              <a:avLst/>
            </a:prstGeom>
            <a:noFill/>
            <a:ln cap="flat" cmpd="sng" w="9525">
              <a:solidFill>
                <a:schemeClr val="dk2"/>
              </a:solidFill>
              <a:prstDash val="solid"/>
              <a:round/>
              <a:headEnd len="med" w="med" type="stealth"/>
              <a:tailEnd len="med" w="med" type="none"/>
            </a:ln>
          </p:spPr>
        </p:cxnSp>
        <p:pic>
          <p:nvPicPr>
            <p:cNvPr id="356" name="Google Shape;356;p37"/>
            <p:cNvPicPr preferRelativeResize="0"/>
            <p:nvPr/>
          </p:nvPicPr>
          <p:blipFill rotWithShape="1">
            <a:blip r:embed="rId3">
              <a:alphaModFix/>
            </a:blip>
            <a:srcRect b="0" l="0" r="0" t="0"/>
            <a:stretch/>
          </p:blipFill>
          <p:spPr>
            <a:xfrm>
              <a:off x="5111025" y="2455325"/>
              <a:ext cx="707400" cy="707400"/>
            </a:xfrm>
            <a:prstGeom prst="rect">
              <a:avLst/>
            </a:prstGeom>
            <a:noFill/>
            <a:ln>
              <a:noFill/>
            </a:ln>
          </p:spPr>
        </p:pic>
        <p:pic>
          <p:nvPicPr>
            <p:cNvPr id="357" name="Google Shape;357;p37"/>
            <p:cNvPicPr preferRelativeResize="0"/>
            <p:nvPr/>
          </p:nvPicPr>
          <p:blipFill rotWithShape="1">
            <a:blip r:embed="rId4">
              <a:alphaModFix/>
            </a:blip>
            <a:srcRect b="0" l="0" r="0" t="0"/>
            <a:stretch/>
          </p:blipFill>
          <p:spPr>
            <a:xfrm>
              <a:off x="6341275" y="2464087"/>
              <a:ext cx="707400" cy="707400"/>
            </a:xfrm>
            <a:prstGeom prst="rect">
              <a:avLst/>
            </a:prstGeom>
            <a:noFill/>
            <a:ln>
              <a:noFill/>
            </a:ln>
          </p:spPr>
        </p:pic>
        <p:pic>
          <p:nvPicPr>
            <p:cNvPr id="358" name="Google Shape;358;p37"/>
            <p:cNvPicPr preferRelativeResize="0"/>
            <p:nvPr/>
          </p:nvPicPr>
          <p:blipFill rotWithShape="1">
            <a:blip r:embed="rId5">
              <a:alphaModFix/>
            </a:blip>
            <a:srcRect b="0" l="0" r="0" t="0"/>
            <a:stretch/>
          </p:blipFill>
          <p:spPr>
            <a:xfrm>
              <a:off x="7492025" y="2455324"/>
              <a:ext cx="707400" cy="707400"/>
            </a:xfrm>
            <a:prstGeom prst="rect">
              <a:avLst/>
            </a:prstGeom>
            <a:noFill/>
            <a:ln>
              <a:noFill/>
            </a:ln>
          </p:spPr>
        </p:pic>
        <p:cxnSp>
          <p:nvCxnSpPr>
            <p:cNvPr id="359" name="Google Shape;359;p37"/>
            <p:cNvCxnSpPr>
              <a:stCxn id="358" idx="2"/>
            </p:cNvCxnSpPr>
            <p:nvPr/>
          </p:nvCxnSpPr>
          <p:spPr>
            <a:xfrm flipH="1">
              <a:off x="7534325" y="3162724"/>
              <a:ext cx="311400" cy="263100"/>
            </a:xfrm>
            <a:prstGeom prst="straightConnector1">
              <a:avLst/>
            </a:prstGeom>
            <a:noFill/>
            <a:ln cap="flat" cmpd="sng" w="9525">
              <a:solidFill>
                <a:schemeClr val="dk2"/>
              </a:solidFill>
              <a:prstDash val="solid"/>
              <a:round/>
              <a:headEnd len="med" w="med" type="stealth"/>
              <a:tailEnd len="med" w="med" type="none"/>
            </a:ln>
          </p:spPr>
        </p:cxnSp>
        <p:cxnSp>
          <p:nvCxnSpPr>
            <p:cNvPr id="360" name="Google Shape;360;p37"/>
            <p:cNvCxnSpPr>
              <a:stCxn id="357" idx="2"/>
            </p:cNvCxnSpPr>
            <p:nvPr/>
          </p:nvCxnSpPr>
          <p:spPr>
            <a:xfrm>
              <a:off x="6694975" y="3171487"/>
              <a:ext cx="0" cy="255900"/>
            </a:xfrm>
            <a:prstGeom prst="straightConnector1">
              <a:avLst/>
            </a:prstGeom>
            <a:noFill/>
            <a:ln cap="flat" cmpd="sng" w="9525">
              <a:solidFill>
                <a:schemeClr val="dk2"/>
              </a:solidFill>
              <a:prstDash val="solid"/>
              <a:round/>
              <a:headEnd len="med" w="med" type="stealth"/>
              <a:tailEnd len="med" w="med" type="none"/>
            </a:ln>
          </p:spPr>
        </p:cxnSp>
        <p:cxnSp>
          <p:nvCxnSpPr>
            <p:cNvPr id="361" name="Google Shape;361;p37"/>
            <p:cNvCxnSpPr>
              <a:stCxn id="356" idx="2"/>
            </p:cNvCxnSpPr>
            <p:nvPr/>
          </p:nvCxnSpPr>
          <p:spPr>
            <a:xfrm>
              <a:off x="5464725" y="3162725"/>
              <a:ext cx="395100" cy="270000"/>
            </a:xfrm>
            <a:prstGeom prst="straightConnector1">
              <a:avLst/>
            </a:prstGeom>
            <a:noFill/>
            <a:ln cap="flat" cmpd="sng" w="9525">
              <a:solidFill>
                <a:schemeClr val="dk2"/>
              </a:solidFill>
              <a:prstDash val="solid"/>
              <a:round/>
              <a:headEnd len="med" w="med" type="stealth"/>
              <a:tailEnd len="med" w="med" type="none"/>
            </a:ln>
          </p:spPr>
        </p:cxnSp>
        <p:sp>
          <p:nvSpPr>
            <p:cNvPr id="362" name="Google Shape;362;p37"/>
            <p:cNvSpPr txBox="1"/>
            <p:nvPr/>
          </p:nvSpPr>
          <p:spPr>
            <a:xfrm>
              <a:off x="5031525" y="2140625"/>
              <a:ext cx="8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Image 1</a:t>
              </a:r>
              <a:endParaRPr>
                <a:solidFill>
                  <a:schemeClr val="dk2"/>
                </a:solidFill>
                <a:latin typeface="Open Sans"/>
                <a:ea typeface="Open Sans"/>
                <a:cs typeface="Open Sans"/>
                <a:sym typeface="Open Sans"/>
              </a:endParaRPr>
            </a:p>
          </p:txBody>
        </p:sp>
        <p:sp>
          <p:nvSpPr>
            <p:cNvPr id="363" name="Google Shape;363;p37"/>
            <p:cNvSpPr txBox="1"/>
            <p:nvPr/>
          </p:nvSpPr>
          <p:spPr>
            <a:xfrm>
              <a:off x="6261775" y="2140625"/>
              <a:ext cx="8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Image 2</a:t>
              </a:r>
              <a:endParaRPr>
                <a:solidFill>
                  <a:schemeClr val="dk2"/>
                </a:solidFill>
                <a:latin typeface="Open Sans"/>
                <a:ea typeface="Open Sans"/>
                <a:cs typeface="Open Sans"/>
                <a:sym typeface="Open Sans"/>
              </a:endParaRPr>
            </a:p>
          </p:txBody>
        </p:sp>
        <p:sp>
          <p:nvSpPr>
            <p:cNvPr id="364" name="Google Shape;364;p37"/>
            <p:cNvSpPr txBox="1"/>
            <p:nvPr/>
          </p:nvSpPr>
          <p:spPr>
            <a:xfrm>
              <a:off x="7437875" y="2140625"/>
              <a:ext cx="8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Image 3</a:t>
              </a:r>
              <a:endParaRPr>
                <a:solidFill>
                  <a:schemeClr val="dk2"/>
                </a:solidFill>
                <a:latin typeface="Open Sans"/>
                <a:ea typeface="Open Sans"/>
                <a:cs typeface="Open Sans"/>
                <a:sym typeface="Open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Generate Images</a:t>
            </a:r>
            <a:endParaRPr/>
          </a:p>
        </p:txBody>
      </p:sp>
      <p:sp>
        <p:nvSpPr>
          <p:cNvPr id="370" name="Google Shape;370;p3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1" name="Google Shape;371;p38"/>
          <p:cNvPicPr preferRelativeResize="0"/>
          <p:nvPr/>
        </p:nvPicPr>
        <p:blipFill>
          <a:blip r:embed="rId3">
            <a:alphaModFix/>
          </a:blip>
          <a:stretch>
            <a:fillRect/>
          </a:stretch>
        </p:blipFill>
        <p:spPr>
          <a:xfrm>
            <a:off x="0" y="1353105"/>
            <a:ext cx="9144003" cy="3455790"/>
          </a:xfrm>
          <a:prstGeom prst="rect">
            <a:avLst/>
          </a:prstGeom>
          <a:noFill/>
          <a:ln>
            <a:noFill/>
          </a:ln>
        </p:spPr>
      </p:pic>
      <p:sp>
        <p:nvSpPr>
          <p:cNvPr id="372" name="Google Shape;37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Generate Images</a:t>
            </a:r>
            <a:endParaRPr/>
          </a:p>
        </p:txBody>
      </p:sp>
      <p:sp>
        <p:nvSpPr>
          <p:cNvPr id="378" name="Google Shape;378;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9" name="Google Shape;379;p39"/>
          <p:cNvPicPr preferRelativeResize="0"/>
          <p:nvPr/>
        </p:nvPicPr>
        <p:blipFill>
          <a:blip r:embed="rId3">
            <a:alphaModFix/>
          </a:blip>
          <a:stretch>
            <a:fillRect/>
          </a:stretch>
        </p:blipFill>
        <p:spPr>
          <a:xfrm>
            <a:off x="1336800" y="1266325"/>
            <a:ext cx="5650925" cy="3672076"/>
          </a:xfrm>
          <a:prstGeom prst="rect">
            <a:avLst/>
          </a:prstGeom>
          <a:noFill/>
          <a:ln>
            <a:noFill/>
          </a:ln>
        </p:spPr>
      </p:pic>
      <p:sp>
        <p:nvSpPr>
          <p:cNvPr id="380" name="Google Shape;38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Generate Images</a:t>
            </a:r>
            <a:endParaRPr/>
          </a:p>
          <a:p>
            <a:pPr indent="0" lvl="0" marL="0" rtl="0" algn="l">
              <a:spcBef>
                <a:spcPts val="0"/>
              </a:spcBef>
              <a:spcAft>
                <a:spcPts val="0"/>
              </a:spcAft>
              <a:buNone/>
            </a:pPr>
            <a:r>
              <a:t/>
            </a:r>
            <a:endParaRPr/>
          </a:p>
        </p:txBody>
      </p:sp>
      <p:sp>
        <p:nvSpPr>
          <p:cNvPr id="386" name="Google Shape;386;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generated images will be saved in Google Cloud &lt;project_name&gt;/inference/</a:t>
            </a:r>
            <a:endParaRPr/>
          </a:p>
          <a:p>
            <a:pPr indent="-342900" lvl="0" marL="457200" rtl="0" algn="l">
              <a:spcBef>
                <a:spcPts val="0"/>
              </a:spcBef>
              <a:spcAft>
                <a:spcPts val="0"/>
              </a:spcAft>
              <a:buSzPts val="1800"/>
              <a:buChar char="●"/>
            </a:pPr>
            <a:r>
              <a:rPr lang="en"/>
              <a:t>Please zip images in this folder and submit it to NTU Cool.</a:t>
            </a:r>
            <a:endParaRPr/>
          </a:p>
        </p:txBody>
      </p:sp>
      <p:sp>
        <p:nvSpPr>
          <p:cNvPr id="387" name="Google Shape;38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8" name="Google Shape;388;p40"/>
          <p:cNvPicPr preferRelativeResize="0"/>
          <p:nvPr/>
        </p:nvPicPr>
        <p:blipFill>
          <a:blip r:embed="rId3">
            <a:alphaModFix/>
          </a:blip>
          <a:stretch>
            <a:fillRect/>
          </a:stretch>
        </p:blipFill>
        <p:spPr>
          <a:xfrm>
            <a:off x="1320800" y="2362925"/>
            <a:ext cx="6237251" cy="2780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1"/>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Step 4. Evaluate Images</a:t>
            </a:r>
            <a:endParaRPr/>
          </a:p>
        </p:txBody>
      </p:sp>
      <p:sp>
        <p:nvSpPr>
          <p:cNvPr id="394" name="Google Shape;39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Disclaimer</a:t>
            </a:r>
            <a:endParaRPr/>
          </a:p>
        </p:txBody>
      </p:sp>
      <p:sp>
        <p:nvSpPr>
          <p:cNvPr id="82" name="Google Shape;82;p15"/>
          <p:cNvSpPr txBox="1"/>
          <p:nvPr>
            <p:ph idx="1" type="body"/>
          </p:nvPr>
        </p:nvSpPr>
        <p:spPr>
          <a:xfrm>
            <a:off x="311700" y="1266325"/>
            <a:ext cx="8520600" cy="3993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human faces generated using the stable diffusion model for this homework are solely for educational and research purposes. They are generated by artificial intelligence algorithms and may not accurately represent real individuals. </a:t>
            </a:r>
            <a:endParaRPr/>
          </a:p>
          <a:p>
            <a:pPr indent="-342900" lvl="0" marL="457200" rtl="0" algn="l">
              <a:spcBef>
                <a:spcPts val="0"/>
              </a:spcBef>
              <a:spcAft>
                <a:spcPts val="0"/>
              </a:spcAft>
              <a:buSzPts val="1800"/>
              <a:buChar char="●"/>
            </a:pPr>
            <a:r>
              <a:rPr lang="en"/>
              <a:t>It is important to acknowledge that the use of AI-generated images may raise ethical considerations, and it is the responsibility of users to use them ethically and responsibly. </a:t>
            </a:r>
            <a:endParaRPr/>
          </a:p>
          <a:p>
            <a:pPr indent="-342900" lvl="0" marL="457200" rtl="0" algn="l">
              <a:spcBef>
                <a:spcPts val="0"/>
              </a:spcBef>
              <a:spcAft>
                <a:spcPts val="0"/>
              </a:spcAft>
              <a:buSzPts val="1800"/>
              <a:buChar char="●"/>
            </a:pPr>
            <a:r>
              <a:rPr lang="en"/>
              <a:t>The creators of the stable diffusion model and the developers of the tools utilized in this homework bear no liability for the use or consequences of these generated images.</a:t>
            </a:r>
            <a:endParaRPr/>
          </a:p>
        </p:txBody>
      </p:sp>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 Face Distance Score</a:t>
            </a:r>
            <a:endParaRPr/>
          </a:p>
        </p:txBody>
      </p:sp>
      <p:sp>
        <p:nvSpPr>
          <p:cNvPr id="400" name="Google Shape;400;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each generated face, we find its average distance to training data and average this distance across all generated faces.</a:t>
            </a:r>
            <a:endParaRPr/>
          </a:p>
          <a:p>
            <a:pPr indent="-342900" lvl="0" marL="457200" rtl="0" algn="l">
              <a:spcBef>
                <a:spcPts val="0"/>
              </a:spcBef>
              <a:spcAft>
                <a:spcPts val="0"/>
              </a:spcAft>
              <a:buSzPts val="1800"/>
              <a:buChar char="●"/>
            </a:pPr>
            <a:r>
              <a:rPr lang="en"/>
              <a:t>Distances between faces determined by a neural network, </a:t>
            </a:r>
            <a:r>
              <a:rPr lang="en" u="sng">
                <a:solidFill>
                  <a:schemeClr val="hlink"/>
                </a:solidFill>
                <a:hlinkClick r:id="rId3"/>
              </a:rPr>
              <a:t>GhostFaceNet</a:t>
            </a:r>
            <a:endParaRPr/>
          </a:p>
          <a:p>
            <a:pPr indent="-342900" lvl="0" marL="457200" rtl="0" algn="l">
              <a:spcBef>
                <a:spcPts val="0"/>
              </a:spcBef>
              <a:spcAft>
                <a:spcPts val="0"/>
              </a:spcAft>
              <a:buSzPts val="1800"/>
              <a:buChar char="●"/>
            </a:pPr>
            <a:r>
              <a:rPr lang="en"/>
              <a:t>Since we want a model that generates a specific person, less average distance is better.</a:t>
            </a:r>
            <a:endParaRPr/>
          </a:p>
        </p:txBody>
      </p:sp>
      <p:pic>
        <p:nvPicPr>
          <p:cNvPr id="401" name="Google Shape;401;p42"/>
          <p:cNvPicPr preferRelativeResize="0"/>
          <p:nvPr/>
        </p:nvPicPr>
        <p:blipFill>
          <a:blip r:embed="rId4">
            <a:alphaModFix/>
          </a:blip>
          <a:stretch>
            <a:fillRect/>
          </a:stretch>
        </p:blipFill>
        <p:spPr>
          <a:xfrm>
            <a:off x="1087325" y="4254725"/>
            <a:ext cx="6969349" cy="398150"/>
          </a:xfrm>
          <a:prstGeom prst="rect">
            <a:avLst/>
          </a:prstGeom>
          <a:noFill/>
          <a:ln>
            <a:noFill/>
          </a:ln>
        </p:spPr>
      </p:pic>
      <p:pic>
        <p:nvPicPr>
          <p:cNvPr id="402" name="Google Shape;402;p42"/>
          <p:cNvPicPr preferRelativeResize="0"/>
          <p:nvPr/>
        </p:nvPicPr>
        <p:blipFill>
          <a:blip r:embed="rId5">
            <a:alphaModFix/>
          </a:blip>
          <a:stretch>
            <a:fillRect/>
          </a:stretch>
        </p:blipFill>
        <p:spPr>
          <a:xfrm>
            <a:off x="909675" y="3111725"/>
            <a:ext cx="7219950" cy="1143000"/>
          </a:xfrm>
          <a:prstGeom prst="rect">
            <a:avLst/>
          </a:prstGeom>
          <a:noFill/>
          <a:ln>
            <a:noFill/>
          </a:ln>
        </p:spPr>
      </p:pic>
      <p:sp>
        <p:nvSpPr>
          <p:cNvPr id="403" name="Google Shape;40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42"/>
          <p:cNvSpPr txBox="1"/>
          <p:nvPr/>
        </p:nvSpPr>
        <p:spPr>
          <a:xfrm>
            <a:off x="0" y="4702825"/>
            <a:ext cx="402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Paper reference: </a:t>
            </a:r>
            <a:r>
              <a:rPr lang="en" sz="1100" u="sng">
                <a:solidFill>
                  <a:schemeClr val="hlink"/>
                </a:solidFill>
                <a:latin typeface="Open Sans"/>
                <a:ea typeface="Open Sans"/>
                <a:cs typeface="Open Sans"/>
                <a:sym typeface="Open Sans"/>
                <a:hlinkClick r:id="rId6"/>
              </a:rPr>
              <a:t>GhostFaceNets</a:t>
            </a:r>
            <a:endParaRPr sz="1100">
              <a:solidFill>
                <a:schemeClr val="dk2"/>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d</a:t>
            </a:r>
            <a:r>
              <a:rPr lang="en" sz="1200"/>
              <a:t>1</a:t>
            </a:r>
            <a:r>
              <a:rPr lang="en"/>
              <a:t>, d</a:t>
            </a:r>
            <a:r>
              <a:rPr lang="en" sz="1200"/>
              <a:t>2</a:t>
            </a:r>
            <a:r>
              <a:rPr lang="en"/>
              <a:t>, d</a:t>
            </a:r>
            <a:r>
              <a:rPr lang="en" sz="1200"/>
              <a:t>3</a:t>
            </a:r>
            <a:r>
              <a:rPr lang="en"/>
              <a:t>, d</a:t>
            </a:r>
            <a:r>
              <a:rPr lang="en" sz="1200"/>
              <a:t>4  </a:t>
            </a:r>
            <a:r>
              <a:rPr lang="en"/>
              <a:t>are computed by </a:t>
            </a:r>
            <a:r>
              <a:rPr lang="en" u="sng">
                <a:solidFill>
                  <a:schemeClr val="hlink"/>
                </a:solidFill>
                <a:hlinkClick r:id="rId3"/>
              </a:rPr>
              <a:t>GhostFaceNet</a:t>
            </a:r>
            <a:endParaRPr/>
          </a:p>
          <a:p>
            <a:pPr indent="-342900" lvl="0" marL="457200" rtl="0" algn="l">
              <a:lnSpc>
                <a:spcPct val="150000"/>
              </a:lnSpc>
              <a:spcBef>
                <a:spcPts val="0"/>
              </a:spcBef>
              <a:spcAft>
                <a:spcPts val="0"/>
              </a:spcAft>
              <a:buSzPts val="1800"/>
              <a:buChar char="●"/>
            </a:pPr>
            <a:r>
              <a:rPr lang="en"/>
              <a:t>Face distance score is the average of d</a:t>
            </a:r>
            <a:r>
              <a:rPr lang="en" sz="1200"/>
              <a:t>1</a:t>
            </a:r>
            <a:r>
              <a:rPr lang="en"/>
              <a:t>, d</a:t>
            </a:r>
            <a:r>
              <a:rPr lang="en" sz="1200"/>
              <a:t>2</a:t>
            </a:r>
            <a:r>
              <a:rPr lang="en"/>
              <a:t>, d</a:t>
            </a:r>
            <a:r>
              <a:rPr lang="en" sz="1200"/>
              <a:t>3</a:t>
            </a:r>
            <a:r>
              <a:rPr lang="en"/>
              <a:t>, d</a:t>
            </a:r>
            <a:r>
              <a:rPr lang="en" sz="1200"/>
              <a:t>4</a:t>
            </a:r>
            <a:endParaRPr/>
          </a:p>
          <a:p>
            <a:pPr indent="-342900" lvl="0" marL="457200" rtl="0" algn="l">
              <a:lnSpc>
                <a:spcPct val="115000"/>
              </a:lnSpc>
              <a:spcBef>
                <a:spcPts val="0"/>
              </a:spcBef>
              <a:spcAft>
                <a:spcPts val="0"/>
              </a:spcAft>
              <a:buSzPts val="1800"/>
              <a:buChar char="●"/>
            </a:pPr>
            <a:r>
              <a:rPr lang="en"/>
              <a:t>The more similar the smaller d is</a:t>
            </a:r>
            <a:br>
              <a:rPr lang="en"/>
            </a:br>
            <a:r>
              <a:rPr lang="en"/>
              <a:t>(</a:t>
            </a:r>
            <a:r>
              <a:rPr b="1" lang="en"/>
              <a:t>smaller is better</a:t>
            </a:r>
            <a:r>
              <a:rPr lang="en"/>
              <a:t>)</a:t>
            </a:r>
            <a:endParaRPr/>
          </a:p>
        </p:txBody>
      </p:sp>
      <p:sp>
        <p:nvSpPr>
          <p:cNvPr id="410" name="Google Shape;410;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 Face Distance Score</a:t>
            </a:r>
            <a:endParaRPr/>
          </a:p>
        </p:txBody>
      </p:sp>
      <p:sp>
        <p:nvSpPr>
          <p:cNvPr id="411" name="Google Shape;411;p43"/>
          <p:cNvSpPr txBox="1"/>
          <p:nvPr>
            <p:ph idx="12" type="sldNum"/>
          </p:nvPr>
        </p:nvSpPr>
        <p:spPr>
          <a:xfrm>
            <a:off x="7587758" y="5550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12" name="Google Shape;412;p43"/>
          <p:cNvGrpSpPr/>
          <p:nvPr/>
        </p:nvGrpSpPr>
        <p:grpSpPr>
          <a:xfrm>
            <a:off x="805738" y="3323726"/>
            <a:ext cx="2956907" cy="659400"/>
            <a:chOff x="3031363" y="1182876"/>
            <a:chExt cx="2956907" cy="659400"/>
          </a:xfrm>
        </p:grpSpPr>
        <p:sp>
          <p:nvSpPr>
            <p:cNvPr id="413" name="Google Shape;413;p43"/>
            <p:cNvSpPr/>
            <p:nvPr/>
          </p:nvSpPr>
          <p:spPr>
            <a:xfrm>
              <a:off x="3031363" y="1267325"/>
              <a:ext cx="154200" cy="160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414" name="Google Shape;414;p43"/>
            <p:cNvPicPr preferRelativeResize="0"/>
            <p:nvPr/>
          </p:nvPicPr>
          <p:blipFill>
            <a:blip r:embed="rId4">
              <a:alphaModFix/>
            </a:blip>
            <a:stretch>
              <a:fillRect/>
            </a:stretch>
          </p:blipFill>
          <p:spPr>
            <a:xfrm>
              <a:off x="3232250" y="1182876"/>
              <a:ext cx="2658417" cy="329700"/>
            </a:xfrm>
            <a:prstGeom prst="rect">
              <a:avLst/>
            </a:prstGeom>
            <a:noFill/>
            <a:ln>
              <a:noFill/>
            </a:ln>
          </p:spPr>
        </p:pic>
        <p:pic>
          <p:nvPicPr>
            <p:cNvPr id="415" name="Google Shape;415;p43"/>
            <p:cNvPicPr preferRelativeResize="0"/>
            <p:nvPr/>
          </p:nvPicPr>
          <p:blipFill>
            <a:blip r:embed="rId5">
              <a:alphaModFix/>
            </a:blip>
            <a:stretch>
              <a:fillRect/>
            </a:stretch>
          </p:blipFill>
          <p:spPr>
            <a:xfrm>
              <a:off x="3232250" y="1512575"/>
              <a:ext cx="2756019" cy="329700"/>
            </a:xfrm>
            <a:prstGeom prst="rect">
              <a:avLst/>
            </a:prstGeom>
            <a:noFill/>
            <a:ln>
              <a:noFill/>
            </a:ln>
          </p:spPr>
        </p:pic>
        <p:sp>
          <p:nvSpPr>
            <p:cNvPr id="416" name="Google Shape;416;p43"/>
            <p:cNvSpPr/>
            <p:nvPr/>
          </p:nvSpPr>
          <p:spPr>
            <a:xfrm>
              <a:off x="3031375" y="1597013"/>
              <a:ext cx="154200" cy="1608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417" name="Google Shape;417;p43"/>
          <p:cNvGrpSpPr/>
          <p:nvPr/>
        </p:nvGrpSpPr>
        <p:grpSpPr>
          <a:xfrm>
            <a:off x="3960685" y="2179888"/>
            <a:ext cx="4175753" cy="2791975"/>
            <a:chOff x="3922760" y="2044863"/>
            <a:chExt cx="4175753" cy="2791975"/>
          </a:xfrm>
        </p:grpSpPr>
        <p:pic>
          <p:nvPicPr>
            <p:cNvPr id="418" name="Google Shape;418;p43"/>
            <p:cNvPicPr preferRelativeResize="0"/>
            <p:nvPr/>
          </p:nvPicPr>
          <p:blipFill rotWithShape="1">
            <a:blip r:embed="rId6">
              <a:alphaModFix/>
            </a:blip>
            <a:srcRect b="0" l="0" r="0" t="0"/>
            <a:stretch/>
          </p:blipFill>
          <p:spPr>
            <a:xfrm>
              <a:off x="7036388" y="3752838"/>
              <a:ext cx="1017075" cy="1017075"/>
            </a:xfrm>
            <a:prstGeom prst="rect">
              <a:avLst/>
            </a:prstGeom>
            <a:noFill/>
            <a:ln>
              <a:noFill/>
            </a:ln>
          </p:spPr>
        </p:pic>
        <p:pic>
          <p:nvPicPr>
            <p:cNvPr id="419" name="Google Shape;419;p43"/>
            <p:cNvPicPr preferRelativeResize="0"/>
            <p:nvPr/>
          </p:nvPicPr>
          <p:blipFill>
            <a:blip r:embed="rId7">
              <a:alphaModFix/>
            </a:blip>
            <a:stretch>
              <a:fillRect/>
            </a:stretch>
          </p:blipFill>
          <p:spPr>
            <a:xfrm>
              <a:off x="7036400" y="2044863"/>
              <a:ext cx="1017075" cy="1017075"/>
            </a:xfrm>
            <a:prstGeom prst="rect">
              <a:avLst/>
            </a:prstGeom>
            <a:noFill/>
            <a:ln>
              <a:noFill/>
            </a:ln>
          </p:spPr>
        </p:pic>
        <p:pic>
          <p:nvPicPr>
            <p:cNvPr id="420" name="Google Shape;420;p43"/>
            <p:cNvPicPr preferRelativeResize="0"/>
            <p:nvPr/>
          </p:nvPicPr>
          <p:blipFill rotWithShape="1">
            <a:blip r:embed="rId8">
              <a:alphaModFix/>
            </a:blip>
            <a:srcRect b="0" l="0" r="0" t="0"/>
            <a:stretch/>
          </p:blipFill>
          <p:spPr>
            <a:xfrm>
              <a:off x="5678225" y="2114988"/>
              <a:ext cx="1017075" cy="1017075"/>
            </a:xfrm>
            <a:prstGeom prst="rect">
              <a:avLst/>
            </a:prstGeom>
            <a:noFill/>
            <a:ln>
              <a:noFill/>
            </a:ln>
          </p:spPr>
        </p:pic>
        <p:pic>
          <p:nvPicPr>
            <p:cNvPr id="421" name="Google Shape;421;p43"/>
            <p:cNvPicPr preferRelativeResize="0"/>
            <p:nvPr/>
          </p:nvPicPr>
          <p:blipFill rotWithShape="1">
            <a:blip r:embed="rId9">
              <a:alphaModFix/>
            </a:blip>
            <a:srcRect b="0" l="0" r="0" t="0"/>
            <a:stretch/>
          </p:blipFill>
          <p:spPr>
            <a:xfrm>
              <a:off x="3922760" y="3819763"/>
              <a:ext cx="1017075" cy="1017075"/>
            </a:xfrm>
            <a:prstGeom prst="rect">
              <a:avLst/>
            </a:prstGeom>
            <a:noFill/>
            <a:ln>
              <a:noFill/>
            </a:ln>
          </p:spPr>
        </p:pic>
        <p:sp>
          <p:nvSpPr>
            <p:cNvPr id="422" name="Google Shape;422;p43"/>
            <p:cNvSpPr/>
            <p:nvPr/>
          </p:nvSpPr>
          <p:spPr>
            <a:xfrm>
              <a:off x="7467838" y="3105463"/>
              <a:ext cx="154200" cy="160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3" name="Google Shape;423;p43"/>
            <p:cNvSpPr/>
            <p:nvPr/>
          </p:nvSpPr>
          <p:spPr>
            <a:xfrm>
              <a:off x="6135575" y="3164375"/>
              <a:ext cx="154200" cy="160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4" name="Google Shape;424;p43"/>
            <p:cNvSpPr/>
            <p:nvPr/>
          </p:nvSpPr>
          <p:spPr>
            <a:xfrm>
              <a:off x="7467825" y="3560175"/>
              <a:ext cx="154200" cy="1608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5" name="Google Shape;425;p43"/>
            <p:cNvSpPr/>
            <p:nvPr/>
          </p:nvSpPr>
          <p:spPr>
            <a:xfrm>
              <a:off x="4975250" y="4247900"/>
              <a:ext cx="154200" cy="1608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6" name="Google Shape;426;p43"/>
            <p:cNvSpPr txBox="1"/>
            <p:nvPr/>
          </p:nvSpPr>
          <p:spPr>
            <a:xfrm>
              <a:off x="5292850" y="3460322"/>
              <a:ext cx="60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Open Sans"/>
                  <a:ea typeface="Open Sans"/>
                  <a:cs typeface="Open Sans"/>
                  <a:sym typeface="Open Sans"/>
                </a:rPr>
                <a:t>d</a:t>
              </a:r>
              <a:r>
                <a:rPr lang="en" sz="1000">
                  <a:solidFill>
                    <a:schemeClr val="dk2"/>
                  </a:solidFill>
                  <a:latin typeface="Open Sans"/>
                  <a:ea typeface="Open Sans"/>
                  <a:cs typeface="Open Sans"/>
                  <a:sym typeface="Open Sans"/>
                </a:rPr>
                <a:t>1</a:t>
              </a:r>
              <a:endParaRPr sz="1000">
                <a:solidFill>
                  <a:schemeClr val="dk2"/>
                </a:solidFill>
                <a:latin typeface="Open Sans"/>
                <a:ea typeface="Open Sans"/>
                <a:cs typeface="Open Sans"/>
                <a:sym typeface="Open Sans"/>
              </a:endParaRPr>
            </a:p>
          </p:txBody>
        </p:sp>
        <p:sp>
          <p:nvSpPr>
            <p:cNvPr id="427" name="Google Shape;427;p43"/>
            <p:cNvSpPr txBox="1"/>
            <p:nvPr/>
          </p:nvSpPr>
          <p:spPr>
            <a:xfrm>
              <a:off x="5971075" y="3753175"/>
              <a:ext cx="43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Open Sans"/>
                  <a:ea typeface="Open Sans"/>
                  <a:cs typeface="Open Sans"/>
                  <a:sym typeface="Open Sans"/>
                </a:rPr>
                <a:t>d</a:t>
              </a:r>
              <a:r>
                <a:rPr lang="en" sz="1000">
                  <a:solidFill>
                    <a:schemeClr val="dk2"/>
                  </a:solidFill>
                  <a:latin typeface="Open Sans"/>
                  <a:ea typeface="Open Sans"/>
                  <a:cs typeface="Open Sans"/>
                  <a:sym typeface="Open Sans"/>
                </a:rPr>
                <a:t>2</a:t>
              </a:r>
              <a:endParaRPr sz="1000">
                <a:solidFill>
                  <a:schemeClr val="dk2"/>
                </a:solidFill>
                <a:latin typeface="Open Sans"/>
                <a:ea typeface="Open Sans"/>
                <a:cs typeface="Open Sans"/>
                <a:sym typeface="Open Sans"/>
              </a:endParaRPr>
            </a:p>
          </p:txBody>
        </p:sp>
        <p:sp>
          <p:nvSpPr>
            <p:cNvPr id="428" name="Google Shape;428;p43"/>
            <p:cNvSpPr txBox="1"/>
            <p:nvPr/>
          </p:nvSpPr>
          <p:spPr>
            <a:xfrm>
              <a:off x="6508950" y="3061938"/>
              <a:ext cx="60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Open Sans"/>
                  <a:ea typeface="Open Sans"/>
                  <a:cs typeface="Open Sans"/>
                  <a:sym typeface="Open Sans"/>
                </a:rPr>
                <a:t>d</a:t>
              </a:r>
              <a:r>
                <a:rPr lang="en" sz="1000">
                  <a:solidFill>
                    <a:schemeClr val="dk2"/>
                  </a:solidFill>
                  <a:latin typeface="Open Sans"/>
                  <a:ea typeface="Open Sans"/>
                  <a:cs typeface="Open Sans"/>
                  <a:sym typeface="Open Sans"/>
                </a:rPr>
                <a:t>3</a:t>
              </a:r>
              <a:endParaRPr sz="1000">
                <a:solidFill>
                  <a:schemeClr val="dk2"/>
                </a:solidFill>
                <a:latin typeface="Open Sans"/>
                <a:ea typeface="Open Sans"/>
                <a:cs typeface="Open Sans"/>
                <a:sym typeface="Open Sans"/>
              </a:endParaRPr>
            </a:p>
          </p:txBody>
        </p:sp>
        <p:sp>
          <p:nvSpPr>
            <p:cNvPr id="429" name="Google Shape;429;p43"/>
            <p:cNvSpPr txBox="1"/>
            <p:nvPr/>
          </p:nvSpPr>
          <p:spPr>
            <a:xfrm>
              <a:off x="7490413" y="3191838"/>
              <a:ext cx="60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Open Sans"/>
                  <a:ea typeface="Open Sans"/>
                  <a:cs typeface="Open Sans"/>
                  <a:sym typeface="Open Sans"/>
                </a:rPr>
                <a:t>d</a:t>
              </a:r>
              <a:r>
                <a:rPr lang="en" sz="1000">
                  <a:solidFill>
                    <a:schemeClr val="dk2"/>
                  </a:solidFill>
                  <a:latin typeface="Open Sans"/>
                  <a:ea typeface="Open Sans"/>
                  <a:cs typeface="Open Sans"/>
                  <a:sym typeface="Open Sans"/>
                </a:rPr>
                <a:t>4</a:t>
              </a:r>
              <a:endParaRPr sz="1000">
                <a:solidFill>
                  <a:schemeClr val="dk2"/>
                </a:solidFill>
                <a:latin typeface="Open Sans"/>
                <a:ea typeface="Open Sans"/>
                <a:cs typeface="Open Sans"/>
                <a:sym typeface="Open Sans"/>
              </a:endParaRPr>
            </a:p>
          </p:txBody>
        </p:sp>
        <p:cxnSp>
          <p:nvCxnSpPr>
            <p:cNvPr id="430" name="Google Shape;430;p43"/>
            <p:cNvCxnSpPr>
              <a:stCxn id="423" idx="3"/>
              <a:endCxn id="425" idx="7"/>
            </p:cNvCxnSpPr>
            <p:nvPr/>
          </p:nvCxnSpPr>
          <p:spPr>
            <a:xfrm flipH="1">
              <a:off x="5106957" y="3301626"/>
              <a:ext cx="1051200" cy="969900"/>
            </a:xfrm>
            <a:prstGeom prst="straightConnector1">
              <a:avLst/>
            </a:prstGeom>
            <a:noFill/>
            <a:ln cap="flat" cmpd="sng" w="9525">
              <a:solidFill>
                <a:schemeClr val="dk2"/>
              </a:solidFill>
              <a:prstDash val="dash"/>
              <a:round/>
              <a:headEnd len="med" w="med" type="none"/>
              <a:tailEnd len="med" w="med" type="none"/>
            </a:ln>
          </p:spPr>
        </p:cxnSp>
        <p:cxnSp>
          <p:nvCxnSpPr>
            <p:cNvPr id="431" name="Google Shape;431;p43"/>
            <p:cNvCxnSpPr>
              <a:stCxn id="422" idx="3"/>
              <a:endCxn id="425" idx="7"/>
            </p:cNvCxnSpPr>
            <p:nvPr/>
          </p:nvCxnSpPr>
          <p:spPr>
            <a:xfrm flipH="1">
              <a:off x="5106920" y="3242714"/>
              <a:ext cx="2383500" cy="1028700"/>
            </a:xfrm>
            <a:prstGeom prst="straightConnector1">
              <a:avLst/>
            </a:prstGeom>
            <a:noFill/>
            <a:ln cap="flat" cmpd="sng" w="9525">
              <a:solidFill>
                <a:schemeClr val="dk2"/>
              </a:solidFill>
              <a:prstDash val="dash"/>
              <a:round/>
              <a:headEnd len="med" w="med" type="none"/>
              <a:tailEnd len="med" w="med" type="none"/>
            </a:ln>
          </p:spPr>
        </p:cxnSp>
        <p:cxnSp>
          <p:nvCxnSpPr>
            <p:cNvPr id="432" name="Google Shape;432;p43"/>
            <p:cNvCxnSpPr>
              <a:stCxn id="423" idx="6"/>
              <a:endCxn id="424" idx="2"/>
            </p:cNvCxnSpPr>
            <p:nvPr/>
          </p:nvCxnSpPr>
          <p:spPr>
            <a:xfrm>
              <a:off x="6289775" y="3244775"/>
              <a:ext cx="1178100" cy="395700"/>
            </a:xfrm>
            <a:prstGeom prst="straightConnector1">
              <a:avLst/>
            </a:prstGeom>
            <a:noFill/>
            <a:ln cap="flat" cmpd="sng" w="9525">
              <a:solidFill>
                <a:schemeClr val="dk2"/>
              </a:solidFill>
              <a:prstDash val="dash"/>
              <a:round/>
              <a:headEnd len="med" w="med" type="none"/>
              <a:tailEnd len="med" w="med" type="none"/>
            </a:ln>
          </p:spPr>
        </p:cxnSp>
        <p:cxnSp>
          <p:nvCxnSpPr>
            <p:cNvPr id="433" name="Google Shape;433;p43"/>
            <p:cNvCxnSpPr>
              <a:stCxn id="422" idx="4"/>
              <a:endCxn id="424" idx="0"/>
            </p:cNvCxnSpPr>
            <p:nvPr/>
          </p:nvCxnSpPr>
          <p:spPr>
            <a:xfrm>
              <a:off x="7544938" y="3266263"/>
              <a:ext cx="0" cy="294000"/>
            </a:xfrm>
            <a:prstGeom prst="straightConnector1">
              <a:avLst/>
            </a:prstGeom>
            <a:noFill/>
            <a:ln cap="flat" cmpd="sng" w="9525">
              <a:solidFill>
                <a:schemeClr val="dk2"/>
              </a:solidFill>
              <a:prstDash val="dash"/>
              <a:round/>
              <a:headEnd len="med" w="med" type="none"/>
              <a:tailEnd len="med" w="med" type="none"/>
            </a:ln>
          </p:spPr>
        </p:cxn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 Face Distance Score</a:t>
            </a:r>
            <a:endParaRPr/>
          </a:p>
        </p:txBody>
      </p:sp>
      <p:sp>
        <p:nvSpPr>
          <p:cNvPr id="439" name="Google Shape;439;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However, merely calculating the face similarity is not ideal since it can easily be hacked by submitting 25 pictures of same person.</a:t>
            </a:r>
            <a:endParaRPr/>
          </a:p>
        </p:txBody>
      </p:sp>
      <p:pic>
        <p:nvPicPr>
          <p:cNvPr id="440" name="Google Shape;440;p44"/>
          <p:cNvPicPr preferRelativeResize="0"/>
          <p:nvPr/>
        </p:nvPicPr>
        <p:blipFill rotWithShape="1">
          <a:blip r:embed="rId3">
            <a:alphaModFix/>
          </a:blip>
          <a:srcRect b="0" l="0" r="0" t="0"/>
          <a:stretch/>
        </p:blipFill>
        <p:spPr>
          <a:xfrm>
            <a:off x="5493350" y="2425450"/>
            <a:ext cx="1318625" cy="1318625"/>
          </a:xfrm>
          <a:prstGeom prst="rect">
            <a:avLst/>
          </a:prstGeom>
          <a:noFill/>
          <a:ln>
            <a:noFill/>
          </a:ln>
        </p:spPr>
      </p:pic>
      <p:pic>
        <p:nvPicPr>
          <p:cNvPr id="441" name="Google Shape;441;p44"/>
          <p:cNvPicPr preferRelativeResize="0"/>
          <p:nvPr/>
        </p:nvPicPr>
        <p:blipFill rotWithShape="1">
          <a:blip r:embed="rId4">
            <a:alphaModFix/>
          </a:blip>
          <a:srcRect b="0" l="0" r="0" t="0"/>
          <a:stretch/>
        </p:blipFill>
        <p:spPr>
          <a:xfrm>
            <a:off x="6811975" y="2425450"/>
            <a:ext cx="1318625" cy="1318625"/>
          </a:xfrm>
          <a:prstGeom prst="rect">
            <a:avLst/>
          </a:prstGeom>
          <a:noFill/>
          <a:ln>
            <a:noFill/>
          </a:ln>
        </p:spPr>
      </p:pic>
      <p:pic>
        <p:nvPicPr>
          <p:cNvPr id="442" name="Google Shape;442;p44"/>
          <p:cNvPicPr preferRelativeResize="0"/>
          <p:nvPr/>
        </p:nvPicPr>
        <p:blipFill rotWithShape="1">
          <a:blip r:embed="rId5">
            <a:alphaModFix/>
          </a:blip>
          <a:srcRect b="0" l="0" r="0" t="0"/>
          <a:stretch/>
        </p:blipFill>
        <p:spPr>
          <a:xfrm>
            <a:off x="5493350" y="3744075"/>
            <a:ext cx="1318625" cy="1318625"/>
          </a:xfrm>
          <a:prstGeom prst="rect">
            <a:avLst/>
          </a:prstGeom>
          <a:noFill/>
          <a:ln>
            <a:noFill/>
          </a:ln>
        </p:spPr>
      </p:pic>
      <p:pic>
        <p:nvPicPr>
          <p:cNvPr id="443" name="Google Shape;443;p44"/>
          <p:cNvPicPr preferRelativeResize="0"/>
          <p:nvPr/>
        </p:nvPicPr>
        <p:blipFill rotWithShape="1">
          <a:blip r:embed="rId6">
            <a:alphaModFix/>
          </a:blip>
          <a:srcRect b="0" l="0" r="0" t="0"/>
          <a:stretch/>
        </p:blipFill>
        <p:spPr>
          <a:xfrm>
            <a:off x="6811975" y="3744075"/>
            <a:ext cx="1318625" cy="1318625"/>
          </a:xfrm>
          <a:prstGeom prst="rect">
            <a:avLst/>
          </a:prstGeom>
          <a:noFill/>
          <a:ln>
            <a:noFill/>
          </a:ln>
        </p:spPr>
      </p:pic>
      <p:pic>
        <p:nvPicPr>
          <p:cNvPr id="444" name="Google Shape;444;p44"/>
          <p:cNvPicPr preferRelativeResize="0"/>
          <p:nvPr/>
        </p:nvPicPr>
        <p:blipFill>
          <a:blip r:embed="rId7">
            <a:alphaModFix/>
          </a:blip>
          <a:stretch>
            <a:fillRect/>
          </a:stretch>
        </p:blipFill>
        <p:spPr>
          <a:xfrm>
            <a:off x="774325" y="2501650"/>
            <a:ext cx="1318625" cy="1318625"/>
          </a:xfrm>
          <a:prstGeom prst="rect">
            <a:avLst/>
          </a:prstGeom>
          <a:noFill/>
          <a:ln>
            <a:noFill/>
          </a:ln>
        </p:spPr>
      </p:pic>
      <p:pic>
        <p:nvPicPr>
          <p:cNvPr id="445" name="Google Shape;445;p44"/>
          <p:cNvPicPr preferRelativeResize="0"/>
          <p:nvPr/>
        </p:nvPicPr>
        <p:blipFill rotWithShape="1">
          <a:blip r:embed="rId8">
            <a:alphaModFix/>
          </a:blip>
          <a:srcRect b="0" l="0" r="0" t="0"/>
          <a:stretch/>
        </p:blipFill>
        <p:spPr>
          <a:xfrm>
            <a:off x="2092950" y="2501650"/>
            <a:ext cx="1318625" cy="1318625"/>
          </a:xfrm>
          <a:prstGeom prst="rect">
            <a:avLst/>
          </a:prstGeom>
          <a:noFill/>
          <a:ln>
            <a:noFill/>
          </a:ln>
        </p:spPr>
      </p:pic>
      <p:sp>
        <p:nvSpPr>
          <p:cNvPr id="446" name="Google Shape;446;p44"/>
          <p:cNvSpPr txBox="1"/>
          <p:nvPr/>
        </p:nvSpPr>
        <p:spPr>
          <a:xfrm>
            <a:off x="311700" y="1982350"/>
            <a:ext cx="33411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pen Sans"/>
                <a:ea typeface="Open Sans"/>
                <a:cs typeface="Open Sans"/>
                <a:sym typeface="Open Sans"/>
              </a:rPr>
              <a:t>Training Dataset</a:t>
            </a:r>
            <a:endParaRPr b="1" sz="1800">
              <a:solidFill>
                <a:schemeClr val="dk2"/>
              </a:solidFill>
              <a:latin typeface="Open Sans"/>
              <a:ea typeface="Open Sans"/>
              <a:cs typeface="Open Sans"/>
              <a:sym typeface="Open Sans"/>
            </a:endParaRPr>
          </a:p>
        </p:txBody>
      </p:sp>
      <p:sp>
        <p:nvSpPr>
          <p:cNvPr id="447" name="Google Shape;447;p44"/>
          <p:cNvSpPr txBox="1"/>
          <p:nvPr/>
        </p:nvSpPr>
        <p:spPr>
          <a:xfrm>
            <a:off x="5130950" y="1982350"/>
            <a:ext cx="35883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pen Sans"/>
                <a:ea typeface="Open Sans"/>
                <a:cs typeface="Open Sans"/>
                <a:sym typeface="Open Sans"/>
              </a:rPr>
              <a:t>Submitted Validation Images</a:t>
            </a:r>
            <a:endParaRPr b="1" sz="1800">
              <a:solidFill>
                <a:schemeClr val="dk2"/>
              </a:solidFill>
              <a:latin typeface="Open Sans"/>
              <a:ea typeface="Open Sans"/>
              <a:cs typeface="Open Sans"/>
              <a:sym typeface="Open Sans"/>
            </a:endParaRPr>
          </a:p>
        </p:txBody>
      </p:sp>
      <p:sp>
        <p:nvSpPr>
          <p:cNvPr id="448" name="Google Shape;44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 Face Distance Score</a:t>
            </a:r>
            <a:endParaRPr/>
          </a:p>
        </p:txBody>
      </p:sp>
      <p:sp>
        <p:nvSpPr>
          <p:cNvPr id="454" name="Google Shape;454;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Or just submit same picture 25 times.</a:t>
            </a:r>
            <a:endParaRPr/>
          </a:p>
        </p:txBody>
      </p:sp>
      <p:pic>
        <p:nvPicPr>
          <p:cNvPr id="455" name="Google Shape;455;p45"/>
          <p:cNvPicPr preferRelativeResize="0"/>
          <p:nvPr/>
        </p:nvPicPr>
        <p:blipFill rotWithShape="1">
          <a:blip r:embed="rId3">
            <a:alphaModFix/>
          </a:blip>
          <a:srcRect b="0" l="0" r="0" t="0"/>
          <a:stretch/>
        </p:blipFill>
        <p:spPr>
          <a:xfrm>
            <a:off x="5493350" y="2425450"/>
            <a:ext cx="1318625" cy="1318625"/>
          </a:xfrm>
          <a:prstGeom prst="rect">
            <a:avLst/>
          </a:prstGeom>
          <a:noFill/>
          <a:ln>
            <a:noFill/>
          </a:ln>
        </p:spPr>
      </p:pic>
      <p:pic>
        <p:nvPicPr>
          <p:cNvPr id="456" name="Google Shape;456;p45"/>
          <p:cNvPicPr preferRelativeResize="0"/>
          <p:nvPr/>
        </p:nvPicPr>
        <p:blipFill rotWithShape="1">
          <a:blip r:embed="rId3">
            <a:alphaModFix/>
          </a:blip>
          <a:srcRect b="0" l="0" r="0" t="0"/>
          <a:stretch/>
        </p:blipFill>
        <p:spPr>
          <a:xfrm>
            <a:off x="6811975" y="2425450"/>
            <a:ext cx="1318625" cy="1318625"/>
          </a:xfrm>
          <a:prstGeom prst="rect">
            <a:avLst/>
          </a:prstGeom>
          <a:noFill/>
          <a:ln>
            <a:noFill/>
          </a:ln>
        </p:spPr>
      </p:pic>
      <p:pic>
        <p:nvPicPr>
          <p:cNvPr id="457" name="Google Shape;457;p45"/>
          <p:cNvPicPr preferRelativeResize="0"/>
          <p:nvPr/>
        </p:nvPicPr>
        <p:blipFill rotWithShape="1">
          <a:blip r:embed="rId3">
            <a:alphaModFix/>
          </a:blip>
          <a:srcRect b="0" l="0" r="0" t="0"/>
          <a:stretch/>
        </p:blipFill>
        <p:spPr>
          <a:xfrm>
            <a:off x="5493350" y="3744075"/>
            <a:ext cx="1318625" cy="1318625"/>
          </a:xfrm>
          <a:prstGeom prst="rect">
            <a:avLst/>
          </a:prstGeom>
          <a:noFill/>
          <a:ln>
            <a:noFill/>
          </a:ln>
        </p:spPr>
      </p:pic>
      <p:pic>
        <p:nvPicPr>
          <p:cNvPr id="458" name="Google Shape;458;p45"/>
          <p:cNvPicPr preferRelativeResize="0"/>
          <p:nvPr/>
        </p:nvPicPr>
        <p:blipFill rotWithShape="1">
          <a:blip r:embed="rId3">
            <a:alphaModFix/>
          </a:blip>
          <a:srcRect b="0" l="0" r="0" t="0"/>
          <a:stretch/>
        </p:blipFill>
        <p:spPr>
          <a:xfrm>
            <a:off x="6811975" y="3744075"/>
            <a:ext cx="1318625" cy="1318625"/>
          </a:xfrm>
          <a:prstGeom prst="rect">
            <a:avLst/>
          </a:prstGeom>
          <a:noFill/>
          <a:ln>
            <a:noFill/>
          </a:ln>
        </p:spPr>
      </p:pic>
      <p:sp>
        <p:nvSpPr>
          <p:cNvPr id="459" name="Google Shape;459;p45"/>
          <p:cNvSpPr txBox="1"/>
          <p:nvPr/>
        </p:nvSpPr>
        <p:spPr>
          <a:xfrm>
            <a:off x="311700" y="1982350"/>
            <a:ext cx="33411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pen Sans"/>
                <a:ea typeface="Open Sans"/>
                <a:cs typeface="Open Sans"/>
                <a:sym typeface="Open Sans"/>
              </a:rPr>
              <a:t>Training Dataset</a:t>
            </a:r>
            <a:endParaRPr b="1" sz="1800">
              <a:solidFill>
                <a:schemeClr val="dk2"/>
              </a:solidFill>
              <a:latin typeface="Open Sans"/>
              <a:ea typeface="Open Sans"/>
              <a:cs typeface="Open Sans"/>
              <a:sym typeface="Open Sans"/>
            </a:endParaRPr>
          </a:p>
        </p:txBody>
      </p:sp>
      <p:sp>
        <p:nvSpPr>
          <p:cNvPr id="460" name="Google Shape;460;p45"/>
          <p:cNvSpPr txBox="1"/>
          <p:nvPr/>
        </p:nvSpPr>
        <p:spPr>
          <a:xfrm>
            <a:off x="5244050" y="1982350"/>
            <a:ext cx="35883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Open Sans"/>
                <a:ea typeface="Open Sans"/>
                <a:cs typeface="Open Sans"/>
                <a:sym typeface="Open Sans"/>
              </a:rPr>
              <a:t>Submitted Validation Images</a:t>
            </a:r>
            <a:endParaRPr b="1" sz="1800">
              <a:solidFill>
                <a:schemeClr val="dk2"/>
              </a:solidFill>
              <a:latin typeface="Open Sans"/>
              <a:ea typeface="Open Sans"/>
              <a:cs typeface="Open Sans"/>
              <a:sym typeface="Open Sans"/>
            </a:endParaRPr>
          </a:p>
        </p:txBody>
      </p:sp>
      <p:sp>
        <p:nvSpPr>
          <p:cNvPr id="461" name="Google Shape;46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2" name="Google Shape;462;p45"/>
          <p:cNvPicPr preferRelativeResize="0"/>
          <p:nvPr/>
        </p:nvPicPr>
        <p:blipFill>
          <a:blip r:embed="rId4">
            <a:alphaModFix/>
          </a:blip>
          <a:stretch>
            <a:fillRect/>
          </a:stretch>
        </p:blipFill>
        <p:spPr>
          <a:xfrm>
            <a:off x="774325" y="2501650"/>
            <a:ext cx="1318625" cy="1318625"/>
          </a:xfrm>
          <a:prstGeom prst="rect">
            <a:avLst/>
          </a:prstGeom>
          <a:noFill/>
          <a:ln>
            <a:noFill/>
          </a:ln>
        </p:spPr>
      </p:pic>
      <p:pic>
        <p:nvPicPr>
          <p:cNvPr id="463" name="Google Shape;463;p45"/>
          <p:cNvPicPr preferRelativeResize="0"/>
          <p:nvPr/>
        </p:nvPicPr>
        <p:blipFill rotWithShape="1">
          <a:blip r:embed="rId5">
            <a:alphaModFix/>
          </a:blip>
          <a:srcRect b="0" l="0" r="0" t="0"/>
          <a:stretch/>
        </p:blipFill>
        <p:spPr>
          <a:xfrm>
            <a:off x="2092950" y="2501650"/>
            <a:ext cx="1318625" cy="1318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 CLIP Score</a:t>
            </a:r>
            <a:endParaRPr/>
          </a:p>
        </p:txBody>
      </p:sp>
      <p:sp>
        <p:nvSpPr>
          <p:cNvPr id="469" name="Google Shape;469;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avoid such cases, we will calculate </a:t>
            </a:r>
            <a:r>
              <a:rPr lang="en" u="sng">
                <a:solidFill>
                  <a:schemeClr val="hlink"/>
                </a:solidFill>
                <a:hlinkClick r:id="rId3"/>
              </a:rPr>
              <a:t>CLIP</a:t>
            </a:r>
            <a:r>
              <a:rPr lang="en"/>
              <a:t> score to ensure that prompts are truly related to image.</a:t>
            </a:r>
            <a:endParaRPr/>
          </a:p>
          <a:p>
            <a:pPr indent="-342900" lvl="0" marL="457200" rtl="0" algn="l">
              <a:spcBef>
                <a:spcPts val="0"/>
              </a:spcBef>
              <a:spcAft>
                <a:spcPts val="0"/>
              </a:spcAft>
              <a:buSzPts val="1800"/>
              <a:buChar char="●"/>
            </a:pPr>
            <a:r>
              <a:rPr lang="en"/>
              <a:t>CLIP score can measure the similarity between text and image, where higher scores indicates greater relevance between the two modalities.</a:t>
            </a:r>
            <a:endParaRPr/>
          </a:p>
          <a:p>
            <a:pPr indent="-342900" lvl="0" marL="457200" rtl="0" algn="l">
              <a:spcBef>
                <a:spcPts val="0"/>
              </a:spcBef>
              <a:spcAft>
                <a:spcPts val="0"/>
              </a:spcAft>
              <a:buSzPts val="1800"/>
              <a:buChar char="●"/>
            </a:pPr>
            <a:r>
              <a:rPr lang="en"/>
              <a:t>By doing so, unless you can find images of the same person with 25 different clothes mentioned in validation prompts, or you’ll have to fine-tune your own text-to-image model.</a:t>
            </a:r>
            <a:endParaRPr/>
          </a:p>
        </p:txBody>
      </p:sp>
      <p:pic>
        <p:nvPicPr>
          <p:cNvPr id="470" name="Google Shape;470;p46"/>
          <p:cNvPicPr preferRelativeResize="0"/>
          <p:nvPr/>
        </p:nvPicPr>
        <p:blipFill>
          <a:blip r:embed="rId4">
            <a:alphaModFix/>
          </a:blip>
          <a:stretch>
            <a:fillRect/>
          </a:stretch>
        </p:blipFill>
        <p:spPr>
          <a:xfrm>
            <a:off x="6244750" y="3250025"/>
            <a:ext cx="2277376" cy="1686175"/>
          </a:xfrm>
          <a:prstGeom prst="rect">
            <a:avLst/>
          </a:prstGeom>
          <a:noFill/>
          <a:ln>
            <a:noFill/>
          </a:ln>
        </p:spPr>
      </p:pic>
      <p:sp>
        <p:nvSpPr>
          <p:cNvPr id="471" name="Google Shape;47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46"/>
          <p:cNvSpPr txBox="1"/>
          <p:nvPr/>
        </p:nvSpPr>
        <p:spPr>
          <a:xfrm>
            <a:off x="0" y="4702825"/>
            <a:ext cx="402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Paper reference: </a:t>
            </a:r>
            <a:r>
              <a:rPr lang="en" sz="1100" u="sng">
                <a:solidFill>
                  <a:schemeClr val="hlink"/>
                </a:solidFill>
                <a:latin typeface="Open Sans"/>
                <a:ea typeface="Open Sans"/>
                <a:cs typeface="Open Sans"/>
                <a:sym typeface="Open Sans"/>
                <a:hlinkClick r:id="rId5"/>
              </a:rPr>
              <a:t>CLIP</a:t>
            </a:r>
            <a:endParaRPr sz="1100">
              <a:solidFill>
                <a:schemeClr val="dk2"/>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s</a:t>
            </a:r>
            <a:r>
              <a:rPr lang="en" sz="1200"/>
              <a:t>1</a:t>
            </a:r>
            <a:r>
              <a:rPr lang="en"/>
              <a:t>, s</a:t>
            </a:r>
            <a:r>
              <a:rPr lang="en" sz="1200"/>
              <a:t>2  </a:t>
            </a:r>
            <a:r>
              <a:rPr lang="en"/>
              <a:t>are computed by CLIP</a:t>
            </a:r>
            <a:endParaRPr/>
          </a:p>
          <a:p>
            <a:pPr indent="-342900" lvl="0" marL="457200" rtl="0" algn="l">
              <a:lnSpc>
                <a:spcPct val="150000"/>
              </a:lnSpc>
              <a:spcBef>
                <a:spcPts val="0"/>
              </a:spcBef>
              <a:spcAft>
                <a:spcPts val="0"/>
              </a:spcAft>
              <a:buSzPts val="1800"/>
              <a:buChar char="●"/>
            </a:pPr>
            <a:r>
              <a:rPr lang="en"/>
              <a:t>CLIP is the average of s</a:t>
            </a:r>
            <a:r>
              <a:rPr lang="en" sz="1200"/>
              <a:t>1</a:t>
            </a:r>
            <a:r>
              <a:rPr lang="en"/>
              <a:t>, s</a:t>
            </a:r>
            <a:r>
              <a:rPr lang="en" sz="1200"/>
              <a:t>2</a:t>
            </a:r>
            <a:endParaRPr/>
          </a:p>
          <a:p>
            <a:pPr indent="-342900" lvl="0" marL="457200" rtl="0" algn="l">
              <a:lnSpc>
                <a:spcPct val="115000"/>
              </a:lnSpc>
              <a:spcBef>
                <a:spcPts val="0"/>
              </a:spcBef>
              <a:spcAft>
                <a:spcPts val="0"/>
              </a:spcAft>
              <a:buSzPts val="1800"/>
              <a:buChar char="●"/>
            </a:pPr>
            <a:r>
              <a:rPr lang="en"/>
              <a:t>The more similar the higher s is (</a:t>
            </a:r>
            <a:r>
              <a:rPr b="1" lang="en"/>
              <a:t>higher is better</a:t>
            </a:r>
            <a:r>
              <a:rPr lang="en"/>
              <a:t>)</a:t>
            </a:r>
            <a:endParaRPr/>
          </a:p>
        </p:txBody>
      </p:sp>
      <p:sp>
        <p:nvSpPr>
          <p:cNvPr id="478" name="Google Shape;478;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 CLIP Score</a:t>
            </a:r>
            <a:endParaRPr/>
          </a:p>
        </p:txBody>
      </p:sp>
      <p:sp>
        <p:nvSpPr>
          <p:cNvPr id="479" name="Google Shape;479;p47"/>
          <p:cNvSpPr txBox="1"/>
          <p:nvPr>
            <p:ph idx="12" type="sldNum"/>
          </p:nvPr>
        </p:nvSpPr>
        <p:spPr>
          <a:xfrm>
            <a:off x="7587758" y="5550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80" name="Google Shape;480;p47"/>
          <p:cNvGrpSpPr/>
          <p:nvPr/>
        </p:nvGrpSpPr>
        <p:grpSpPr>
          <a:xfrm>
            <a:off x="932750" y="2396250"/>
            <a:ext cx="7032754" cy="2637250"/>
            <a:chOff x="932750" y="2320050"/>
            <a:chExt cx="7032754" cy="2637250"/>
          </a:xfrm>
        </p:grpSpPr>
        <p:sp>
          <p:nvSpPr>
            <p:cNvPr id="481" name="Google Shape;481;p47"/>
            <p:cNvSpPr txBox="1"/>
            <p:nvPr/>
          </p:nvSpPr>
          <p:spPr>
            <a:xfrm>
              <a:off x="932750" y="2850200"/>
              <a:ext cx="3300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 man with a beard and a white shirt.</a:t>
              </a:r>
              <a:endParaRPr sz="1200">
                <a:solidFill>
                  <a:srgbClr val="374151"/>
                </a:solidFill>
              </a:endParaRPr>
            </a:p>
          </p:txBody>
        </p:sp>
        <p:pic>
          <p:nvPicPr>
            <p:cNvPr id="482" name="Google Shape;482;p47"/>
            <p:cNvPicPr preferRelativeResize="0"/>
            <p:nvPr/>
          </p:nvPicPr>
          <p:blipFill>
            <a:blip r:embed="rId3">
              <a:alphaModFix/>
            </a:blip>
            <a:stretch>
              <a:fillRect/>
            </a:stretch>
          </p:blipFill>
          <p:spPr>
            <a:xfrm>
              <a:off x="6646875" y="2320050"/>
              <a:ext cx="1318625" cy="1318625"/>
            </a:xfrm>
            <a:prstGeom prst="rect">
              <a:avLst/>
            </a:prstGeom>
            <a:noFill/>
            <a:ln>
              <a:noFill/>
            </a:ln>
          </p:spPr>
        </p:pic>
        <p:sp>
          <p:nvSpPr>
            <p:cNvPr id="483" name="Google Shape;483;p47"/>
            <p:cNvSpPr txBox="1"/>
            <p:nvPr/>
          </p:nvSpPr>
          <p:spPr>
            <a:xfrm>
              <a:off x="932750" y="4099525"/>
              <a:ext cx="3300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 man wears a tank top and blazer.</a:t>
              </a:r>
              <a:endParaRPr sz="1200">
                <a:solidFill>
                  <a:srgbClr val="374151"/>
                </a:solidFill>
              </a:endParaRPr>
            </a:p>
          </p:txBody>
        </p:sp>
        <p:pic>
          <p:nvPicPr>
            <p:cNvPr id="484" name="Google Shape;484;p47"/>
            <p:cNvPicPr preferRelativeResize="0"/>
            <p:nvPr/>
          </p:nvPicPr>
          <p:blipFill rotWithShape="1">
            <a:blip r:embed="rId4">
              <a:alphaModFix/>
            </a:blip>
            <a:srcRect b="0" l="0" r="0" t="0"/>
            <a:stretch/>
          </p:blipFill>
          <p:spPr>
            <a:xfrm>
              <a:off x="6646879" y="3638675"/>
              <a:ext cx="1318625" cy="1318625"/>
            </a:xfrm>
            <a:prstGeom prst="rect">
              <a:avLst/>
            </a:prstGeom>
            <a:noFill/>
            <a:ln>
              <a:noFill/>
            </a:ln>
          </p:spPr>
        </p:pic>
        <p:cxnSp>
          <p:nvCxnSpPr>
            <p:cNvPr id="485" name="Google Shape;485;p47"/>
            <p:cNvCxnSpPr>
              <a:stCxn id="481" idx="3"/>
            </p:cNvCxnSpPr>
            <p:nvPr/>
          </p:nvCxnSpPr>
          <p:spPr>
            <a:xfrm flipH="1" rot="10800000">
              <a:off x="4232750" y="3039500"/>
              <a:ext cx="854400" cy="10800"/>
            </a:xfrm>
            <a:prstGeom prst="straightConnector1">
              <a:avLst/>
            </a:prstGeom>
            <a:noFill/>
            <a:ln cap="flat" cmpd="sng" w="28575">
              <a:solidFill>
                <a:schemeClr val="dk2"/>
              </a:solidFill>
              <a:prstDash val="solid"/>
              <a:round/>
              <a:headEnd len="med" w="med" type="none"/>
              <a:tailEnd len="med" w="med" type="triangle"/>
            </a:ln>
          </p:spPr>
        </p:cxnSp>
        <p:cxnSp>
          <p:nvCxnSpPr>
            <p:cNvPr id="486" name="Google Shape;486;p47"/>
            <p:cNvCxnSpPr/>
            <p:nvPr/>
          </p:nvCxnSpPr>
          <p:spPr>
            <a:xfrm flipH="1" rot="10800000">
              <a:off x="4232750" y="4294225"/>
              <a:ext cx="854400" cy="10800"/>
            </a:xfrm>
            <a:prstGeom prst="straightConnector1">
              <a:avLst/>
            </a:prstGeom>
            <a:noFill/>
            <a:ln cap="flat" cmpd="sng" w="28575">
              <a:solidFill>
                <a:schemeClr val="dk2"/>
              </a:solidFill>
              <a:prstDash val="solid"/>
              <a:round/>
              <a:headEnd len="med" w="med" type="none"/>
              <a:tailEnd len="med" w="med" type="triangle"/>
            </a:ln>
          </p:spPr>
        </p:cxnSp>
        <p:cxnSp>
          <p:nvCxnSpPr>
            <p:cNvPr id="487" name="Google Shape;487;p47"/>
            <p:cNvCxnSpPr/>
            <p:nvPr/>
          </p:nvCxnSpPr>
          <p:spPr>
            <a:xfrm rot="10800000">
              <a:off x="5646675" y="3044900"/>
              <a:ext cx="1000200" cy="0"/>
            </a:xfrm>
            <a:prstGeom prst="straightConnector1">
              <a:avLst/>
            </a:prstGeom>
            <a:noFill/>
            <a:ln cap="flat" cmpd="sng" w="28575">
              <a:solidFill>
                <a:schemeClr val="dk2"/>
              </a:solidFill>
              <a:prstDash val="solid"/>
              <a:round/>
              <a:headEnd len="med" w="med" type="none"/>
              <a:tailEnd len="med" w="med" type="triangle"/>
            </a:ln>
          </p:spPr>
        </p:cxnSp>
        <p:cxnSp>
          <p:nvCxnSpPr>
            <p:cNvPr id="488" name="Google Shape;488;p47"/>
            <p:cNvCxnSpPr/>
            <p:nvPr/>
          </p:nvCxnSpPr>
          <p:spPr>
            <a:xfrm rot="10800000">
              <a:off x="5646675" y="4297988"/>
              <a:ext cx="1000200" cy="0"/>
            </a:xfrm>
            <a:prstGeom prst="straightConnector1">
              <a:avLst/>
            </a:prstGeom>
            <a:noFill/>
            <a:ln cap="flat" cmpd="sng" w="28575">
              <a:solidFill>
                <a:schemeClr val="dk2"/>
              </a:solidFill>
              <a:prstDash val="solid"/>
              <a:round/>
              <a:headEnd len="med" w="med" type="none"/>
              <a:tailEnd len="med" w="med" type="triangle"/>
            </a:ln>
          </p:spPr>
        </p:cxnSp>
        <p:sp>
          <p:nvSpPr>
            <p:cNvPr id="489" name="Google Shape;489;p47"/>
            <p:cNvSpPr txBox="1"/>
            <p:nvPr/>
          </p:nvSpPr>
          <p:spPr>
            <a:xfrm>
              <a:off x="5186800" y="2814050"/>
              <a:ext cx="5487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800">
                  <a:solidFill>
                    <a:schemeClr val="dk2"/>
                  </a:solidFill>
                  <a:latin typeface="Open Sans"/>
                  <a:ea typeface="Open Sans"/>
                  <a:cs typeface="Open Sans"/>
                  <a:sym typeface="Open Sans"/>
                </a:rPr>
                <a:t>s</a:t>
              </a:r>
              <a:r>
                <a:rPr lang="en" sz="1200">
                  <a:solidFill>
                    <a:schemeClr val="dk2"/>
                  </a:solidFill>
                  <a:latin typeface="Open Sans"/>
                  <a:ea typeface="Open Sans"/>
                  <a:cs typeface="Open Sans"/>
                  <a:sym typeface="Open Sans"/>
                </a:rPr>
                <a:t>1</a:t>
              </a:r>
              <a:endParaRPr sz="1800">
                <a:solidFill>
                  <a:schemeClr val="dk2"/>
                </a:solidFill>
                <a:latin typeface="Open Sans"/>
                <a:ea typeface="Open Sans"/>
                <a:cs typeface="Open Sans"/>
                <a:sym typeface="Open Sans"/>
              </a:endParaRPr>
            </a:p>
          </p:txBody>
        </p:sp>
        <p:sp>
          <p:nvSpPr>
            <p:cNvPr id="490" name="Google Shape;490;p47"/>
            <p:cNvSpPr txBox="1"/>
            <p:nvPr/>
          </p:nvSpPr>
          <p:spPr>
            <a:xfrm>
              <a:off x="5186800" y="4038025"/>
              <a:ext cx="5487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800">
                  <a:solidFill>
                    <a:schemeClr val="dk2"/>
                  </a:solidFill>
                  <a:latin typeface="Open Sans"/>
                  <a:ea typeface="Open Sans"/>
                  <a:cs typeface="Open Sans"/>
                  <a:sym typeface="Open Sans"/>
                </a:rPr>
                <a:t>s</a:t>
              </a:r>
              <a:r>
                <a:rPr lang="en" sz="1200">
                  <a:solidFill>
                    <a:schemeClr val="dk2"/>
                  </a:solidFill>
                  <a:latin typeface="Open Sans"/>
                  <a:ea typeface="Open Sans"/>
                  <a:cs typeface="Open Sans"/>
                  <a:sym typeface="Open Sans"/>
                </a:rPr>
                <a:t>2</a:t>
              </a:r>
              <a:endParaRPr sz="1800">
                <a:solidFill>
                  <a:schemeClr val="dk2"/>
                </a:solidFill>
                <a:latin typeface="Open Sans"/>
                <a:ea typeface="Open Sans"/>
                <a:cs typeface="Open Sans"/>
                <a:sym typeface="Open San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 The number of Faceless Images</a:t>
            </a:r>
            <a:endParaRPr/>
          </a:p>
        </p:txBody>
      </p:sp>
      <p:sp>
        <p:nvSpPr>
          <p:cNvPr id="496" name="Google Shape;496;p48"/>
          <p:cNvSpPr txBox="1"/>
          <p:nvPr>
            <p:ph idx="1" type="body"/>
          </p:nvPr>
        </p:nvSpPr>
        <p:spPr>
          <a:xfrm>
            <a:off x="311700" y="1266325"/>
            <a:ext cx="44952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Since it is inevitable that sometimes Stable Diffusion generates images that are related to input text but faceless.</a:t>
            </a:r>
            <a:endParaRPr/>
          </a:p>
          <a:p>
            <a:pPr indent="-342900" lvl="0" marL="457200" rtl="0" algn="l">
              <a:spcBef>
                <a:spcPts val="0"/>
              </a:spcBef>
              <a:spcAft>
                <a:spcPts val="0"/>
              </a:spcAft>
              <a:buSzPts val="1800"/>
              <a:buChar char="●"/>
            </a:pPr>
            <a:r>
              <a:rPr lang="en"/>
              <a:t>To avoid rerunning generation process, we tolerate at most 5 submitted validation images without faces.</a:t>
            </a:r>
            <a:endParaRPr/>
          </a:p>
        </p:txBody>
      </p:sp>
      <p:pic>
        <p:nvPicPr>
          <p:cNvPr id="497" name="Google Shape;497;p48"/>
          <p:cNvPicPr preferRelativeResize="0"/>
          <p:nvPr/>
        </p:nvPicPr>
        <p:blipFill>
          <a:blip r:embed="rId3">
            <a:alphaModFix/>
          </a:blip>
          <a:stretch>
            <a:fillRect/>
          </a:stretch>
        </p:blipFill>
        <p:spPr>
          <a:xfrm>
            <a:off x="5749775" y="1266325"/>
            <a:ext cx="2451350" cy="2451350"/>
          </a:xfrm>
          <a:prstGeom prst="rect">
            <a:avLst/>
          </a:prstGeom>
          <a:noFill/>
          <a:ln>
            <a:noFill/>
          </a:ln>
        </p:spPr>
      </p:pic>
      <p:sp>
        <p:nvSpPr>
          <p:cNvPr id="498" name="Google Shape;498;p48"/>
          <p:cNvSpPr txBox="1"/>
          <p:nvPr/>
        </p:nvSpPr>
        <p:spPr>
          <a:xfrm>
            <a:off x="4806900" y="3717675"/>
            <a:ext cx="43371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 man dressed casually in a hoodie and jeans</a:t>
            </a:r>
            <a:endParaRPr/>
          </a:p>
        </p:txBody>
      </p:sp>
      <p:sp>
        <p:nvSpPr>
          <p:cNvPr id="499" name="Google Shape;49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Grading Policy</a:t>
            </a:r>
            <a:endParaRPr/>
          </a:p>
        </p:txBody>
      </p:sp>
      <p:sp>
        <p:nvSpPr>
          <p:cNvPr id="505" name="Google Shape;505;p49"/>
          <p:cNvSpPr txBox="1"/>
          <p:nvPr>
            <p:ph idx="1" type="body"/>
          </p:nvPr>
        </p:nvSpPr>
        <p:spPr>
          <a:xfrm>
            <a:off x="311700" y="1152425"/>
            <a:ext cx="8520600" cy="390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You have to use validation prompt with same gender as your training dataset to generate images.</a:t>
            </a:r>
            <a:endParaRPr/>
          </a:p>
          <a:p>
            <a:pPr indent="-342900" lvl="0" marL="457200" rtl="0" algn="l">
              <a:spcBef>
                <a:spcPts val="0"/>
              </a:spcBef>
              <a:spcAft>
                <a:spcPts val="0"/>
              </a:spcAft>
              <a:buSzPts val="1800"/>
              <a:buChar char="●"/>
            </a:pPr>
            <a:r>
              <a:rPr lang="en"/>
              <a:t>Scoring:</a:t>
            </a:r>
            <a:endParaRPr/>
          </a:p>
          <a:p>
            <a:pPr indent="-342900" lvl="1" marL="914400" rtl="0" algn="l">
              <a:spcBef>
                <a:spcPts val="0"/>
              </a:spcBef>
              <a:spcAft>
                <a:spcPts val="0"/>
              </a:spcAft>
              <a:buSzPts val="1800"/>
              <a:buChar char="○"/>
            </a:pPr>
            <a:r>
              <a:rPr lang="en" sz="1800"/>
              <a:t>Face distance:</a:t>
            </a:r>
            <a:endParaRPr sz="1800"/>
          </a:p>
          <a:p>
            <a:pPr indent="-342900" lvl="2" marL="1371600" rtl="0" algn="l">
              <a:spcBef>
                <a:spcPts val="0"/>
              </a:spcBef>
              <a:spcAft>
                <a:spcPts val="0"/>
              </a:spcAft>
              <a:buSzPts val="1800"/>
              <a:buChar char="■"/>
            </a:pPr>
            <a:r>
              <a:rPr lang="en" sz="1800"/>
              <a:t>≤ 1.2    → 10 pts</a:t>
            </a:r>
            <a:endParaRPr sz="1800"/>
          </a:p>
          <a:p>
            <a:pPr indent="-342900" lvl="2" marL="1371600" rtl="0" algn="l">
              <a:spcBef>
                <a:spcPts val="0"/>
              </a:spcBef>
              <a:spcAft>
                <a:spcPts val="0"/>
              </a:spcAft>
              <a:buSzPts val="1800"/>
              <a:buChar char="■"/>
            </a:pPr>
            <a:r>
              <a:rPr lang="en" sz="1800"/>
              <a:t>≤ 1.22  →   8 pts</a:t>
            </a:r>
            <a:endParaRPr sz="1800"/>
          </a:p>
          <a:p>
            <a:pPr indent="-342900" lvl="2" marL="1371600" rtl="0" algn="l">
              <a:spcBef>
                <a:spcPts val="0"/>
              </a:spcBef>
              <a:spcAft>
                <a:spcPts val="0"/>
              </a:spcAft>
              <a:buSzPts val="1800"/>
              <a:buChar char="■"/>
            </a:pPr>
            <a:r>
              <a:rPr lang="en" sz="1800"/>
              <a:t>≤ 1.25  →   6 pts</a:t>
            </a:r>
            <a:endParaRPr sz="1800"/>
          </a:p>
          <a:p>
            <a:pPr indent="-342900" lvl="2" marL="1371600" rtl="0" algn="l">
              <a:spcBef>
                <a:spcPts val="0"/>
              </a:spcBef>
              <a:spcAft>
                <a:spcPts val="0"/>
              </a:spcAft>
              <a:buSzPts val="1800"/>
              <a:buChar char="■"/>
            </a:pPr>
            <a:r>
              <a:rPr lang="en" sz="1800"/>
              <a:t>≤ 1.28  </a:t>
            </a:r>
            <a:r>
              <a:rPr lang="en" sz="400"/>
              <a:t> </a:t>
            </a:r>
            <a:r>
              <a:rPr lang="en" sz="1800"/>
              <a:t>→   4 pts</a:t>
            </a:r>
            <a:endParaRPr sz="1800"/>
          </a:p>
          <a:p>
            <a:pPr indent="-342900" lvl="2" marL="1371600" rtl="0" algn="l">
              <a:spcBef>
                <a:spcPts val="0"/>
              </a:spcBef>
              <a:spcAft>
                <a:spcPts val="0"/>
              </a:spcAft>
              <a:buSzPts val="1800"/>
              <a:buChar char="■"/>
            </a:pPr>
            <a:r>
              <a:rPr lang="en" sz="1800"/>
              <a:t>≤ 1.3    </a:t>
            </a:r>
            <a:r>
              <a:rPr lang="en" sz="400"/>
              <a:t> </a:t>
            </a:r>
            <a:r>
              <a:rPr lang="en" sz="1800"/>
              <a:t>→   2 pts</a:t>
            </a:r>
            <a:endParaRPr sz="1800"/>
          </a:p>
          <a:p>
            <a:pPr indent="-342900" lvl="1" marL="914400" rtl="0" algn="l">
              <a:spcBef>
                <a:spcPts val="0"/>
              </a:spcBef>
              <a:spcAft>
                <a:spcPts val="0"/>
              </a:spcAft>
              <a:buSzPts val="1800"/>
              <a:buChar char="○"/>
            </a:pPr>
            <a:r>
              <a:rPr lang="en" sz="1800"/>
              <a:t>CLIP Score &gt; 22, or you’ll get 0 pts</a:t>
            </a:r>
            <a:endParaRPr sz="1800"/>
          </a:p>
          <a:p>
            <a:pPr indent="-342900" lvl="1" marL="914400" rtl="0" algn="l">
              <a:spcBef>
                <a:spcPts val="0"/>
              </a:spcBef>
              <a:spcAft>
                <a:spcPts val="0"/>
              </a:spcAft>
              <a:buSzPts val="1800"/>
              <a:buChar char="○"/>
            </a:pPr>
            <a:r>
              <a:rPr lang="en" sz="1800"/>
              <a:t>The number of faceless images ≤ 5, or you’ll get 0 pts</a:t>
            </a:r>
            <a:endParaRPr sz="1800"/>
          </a:p>
          <a:p>
            <a:pPr indent="-342900" lvl="0" marL="457200" rtl="0" algn="l">
              <a:spcBef>
                <a:spcPts val="0"/>
              </a:spcBef>
              <a:spcAft>
                <a:spcPts val="0"/>
              </a:spcAft>
              <a:buSzPts val="1800"/>
              <a:buChar char="●"/>
            </a:pPr>
            <a:r>
              <a:rPr lang="en"/>
              <a:t>Default setting in sample code can obtain at least 8 pts</a:t>
            </a:r>
            <a:endParaRPr sz="1800"/>
          </a:p>
        </p:txBody>
      </p:sp>
      <p:sp>
        <p:nvSpPr>
          <p:cNvPr id="506" name="Google Shape;50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Submission &amp; Deadline</a:t>
            </a:r>
            <a:endParaRPr/>
          </a:p>
        </p:txBody>
      </p:sp>
      <p:sp>
        <p:nvSpPr>
          <p:cNvPr id="512" name="Google Shape;512;p50"/>
          <p:cNvSpPr txBox="1"/>
          <p:nvPr>
            <p:ph idx="1" type="body"/>
          </p:nvPr>
        </p:nvSpPr>
        <p:spPr>
          <a:xfrm>
            <a:off x="311700" y="125647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Submit your homework to </a:t>
            </a:r>
            <a:r>
              <a:rPr b="1" lang="en">
                <a:solidFill>
                  <a:srgbClr val="FF0000"/>
                </a:solidFill>
              </a:rPr>
              <a:t>NTU Cool</a:t>
            </a:r>
            <a:endParaRPr/>
          </a:p>
          <a:p>
            <a:pPr indent="-342900" lvl="0" marL="457200" rtl="0" algn="l">
              <a:spcBef>
                <a:spcPts val="0"/>
              </a:spcBef>
              <a:spcAft>
                <a:spcPts val="0"/>
              </a:spcAft>
              <a:buSzPts val="1800"/>
              <a:buChar char="●"/>
            </a:pPr>
            <a:r>
              <a:rPr lang="en"/>
              <a:t>Please submit &lt;student-id&gt;.zip </a:t>
            </a:r>
            <a:r>
              <a:rPr lang="en"/>
              <a:t>(start with capital)</a:t>
            </a:r>
            <a:r>
              <a:rPr lang="en"/>
              <a:t> to </a:t>
            </a:r>
            <a:r>
              <a:rPr b="1" lang="en">
                <a:solidFill>
                  <a:srgbClr val="FF0000"/>
                </a:solidFill>
              </a:rPr>
              <a:t>NTU Cool</a:t>
            </a:r>
            <a:r>
              <a:rPr lang="en"/>
              <a:t>. The directory after unzipping should be like: </a:t>
            </a:r>
            <a:endParaRPr/>
          </a:p>
          <a:p>
            <a:pPr indent="-317500" lvl="1" marL="914400" rtl="0" algn="l">
              <a:spcBef>
                <a:spcPts val="0"/>
              </a:spcBef>
              <a:spcAft>
                <a:spcPts val="0"/>
              </a:spcAft>
              <a:buSzPts val="1400"/>
              <a:buChar char="○"/>
            </a:pPr>
            <a:r>
              <a:rPr lang="en"/>
              <a:t>B09902008</a:t>
            </a:r>
            <a:endParaRPr/>
          </a:p>
          <a:p>
            <a:pPr indent="-317500" lvl="2" marL="1371600" rtl="0" algn="l">
              <a:spcBef>
                <a:spcPts val="0"/>
              </a:spcBef>
              <a:spcAft>
                <a:spcPts val="0"/>
              </a:spcAft>
              <a:buSzPts val="1400"/>
              <a:buChar char="■"/>
            </a:pPr>
            <a:r>
              <a:rPr lang="en"/>
              <a:t>valid_image_0.png</a:t>
            </a:r>
            <a:endParaRPr/>
          </a:p>
          <a:p>
            <a:pPr indent="-317500" lvl="2" marL="1371600" rtl="0" algn="l">
              <a:spcBef>
                <a:spcPts val="0"/>
              </a:spcBef>
              <a:spcAft>
                <a:spcPts val="0"/>
              </a:spcAft>
              <a:buSzPts val="1400"/>
              <a:buChar char="■"/>
            </a:pPr>
            <a:r>
              <a:rPr lang="en"/>
              <a:t>valid_image_1.png</a:t>
            </a:r>
            <a:endParaRPr/>
          </a:p>
          <a:p>
            <a:pPr indent="-317500" lvl="2" marL="1371600" rtl="0" algn="l">
              <a:spcBef>
                <a:spcPts val="0"/>
              </a:spcBef>
              <a:spcAft>
                <a:spcPts val="0"/>
              </a:spcAft>
              <a:buSzPts val="1400"/>
              <a:buChar char="■"/>
            </a:pPr>
            <a:r>
              <a:rPr lang="en"/>
              <a:t>…</a:t>
            </a:r>
            <a:endParaRPr/>
          </a:p>
          <a:p>
            <a:pPr indent="-317500" lvl="2" marL="1371600" rtl="0" algn="l">
              <a:spcBef>
                <a:spcPts val="0"/>
              </a:spcBef>
              <a:spcAft>
                <a:spcPts val="0"/>
              </a:spcAft>
              <a:buSzPts val="1400"/>
              <a:buChar char="■"/>
            </a:pPr>
            <a:r>
              <a:rPr lang="en"/>
              <a:t>valid_image_24.png</a:t>
            </a:r>
            <a:endParaRPr/>
          </a:p>
          <a:p>
            <a:pPr indent="-342900" lvl="0" marL="457200" rtl="0" algn="l">
              <a:spcBef>
                <a:spcPts val="0"/>
              </a:spcBef>
              <a:spcAft>
                <a:spcPts val="0"/>
              </a:spcAft>
              <a:buSzPts val="1800"/>
              <a:buChar char="●"/>
            </a:pPr>
            <a:r>
              <a:rPr lang="en"/>
              <a:t>2024/</a:t>
            </a:r>
            <a:r>
              <a:rPr b="1" lang="en">
                <a:solidFill>
                  <a:srgbClr val="FF0000"/>
                </a:solidFill>
              </a:rPr>
              <a:t>06/13 </a:t>
            </a:r>
            <a:r>
              <a:rPr lang="en"/>
              <a:t>23:59:59 (UTC+8)</a:t>
            </a:r>
            <a:endParaRPr/>
          </a:p>
          <a:p>
            <a:pPr indent="-342900" lvl="0" marL="457200" rtl="0" algn="l">
              <a:spcBef>
                <a:spcPts val="0"/>
              </a:spcBef>
              <a:spcAft>
                <a:spcPts val="0"/>
              </a:spcAft>
              <a:buSzPts val="1800"/>
              <a:buChar char="●"/>
            </a:pPr>
            <a:r>
              <a:rPr lang="en"/>
              <a:t>No late submission is allowed</a:t>
            </a:r>
            <a:endParaRPr/>
          </a:p>
        </p:txBody>
      </p:sp>
      <p:sp>
        <p:nvSpPr>
          <p:cNvPr id="513" name="Google Shape;51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Grading Release Date</a:t>
            </a:r>
            <a:endParaRPr/>
          </a:p>
        </p:txBody>
      </p:sp>
      <p:sp>
        <p:nvSpPr>
          <p:cNvPr id="519" name="Google Shape;519;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grading of the homework will be released by 2024/</a:t>
            </a:r>
            <a:r>
              <a:rPr b="1" lang="en">
                <a:solidFill>
                  <a:srgbClr val="FF0000"/>
                </a:solidFill>
              </a:rPr>
              <a:t>06/21</a:t>
            </a:r>
            <a:r>
              <a:rPr lang="en"/>
              <a:t> 23:59:59 (UTC+8) </a:t>
            </a:r>
            <a:endParaRPr/>
          </a:p>
        </p:txBody>
      </p:sp>
      <p:sp>
        <p:nvSpPr>
          <p:cNvPr id="520" name="Google Shape;52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Overview</a:t>
            </a:r>
            <a:endParaRPr/>
          </a:p>
        </p:txBody>
      </p:sp>
      <p:sp>
        <p:nvSpPr>
          <p:cNvPr id="89" name="Google Shape;8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需要提早送出成績的同學</a:t>
            </a:r>
            <a:endParaRPr/>
          </a:p>
        </p:txBody>
      </p:sp>
      <p:sp>
        <p:nvSpPr>
          <p:cNvPr id="526" name="Google Shape;526;p5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333333"/>
              </a:buClr>
              <a:buSzPts val="1400"/>
              <a:buFont typeface="Arial"/>
              <a:buChar char="●"/>
            </a:pPr>
            <a:r>
              <a:rPr lang="en" sz="1400">
                <a:solidFill>
                  <a:srgbClr val="333333"/>
                </a:solidFill>
                <a:highlight>
                  <a:srgbClr val="FFFFFF"/>
                </a:highlight>
                <a:latin typeface="Arial"/>
                <a:ea typeface="Arial"/>
                <a:cs typeface="Arial"/>
                <a:sym typeface="Arial"/>
              </a:rPr>
              <a:t>本課程學期成績預計於6/30送出</a:t>
            </a:r>
            <a:endParaRPr sz="1400">
              <a:solidFill>
                <a:srgbClr val="333333"/>
              </a:solidFill>
              <a:highlight>
                <a:srgbClr val="FFFFFF"/>
              </a:highlight>
              <a:latin typeface="Arial"/>
              <a:ea typeface="Arial"/>
              <a:cs typeface="Arial"/>
              <a:sym typeface="Arial"/>
            </a:endParaRPr>
          </a:p>
          <a:p>
            <a:pPr indent="-317500" lvl="0" marL="457200" rtl="0" algn="l">
              <a:spcBef>
                <a:spcPts val="0"/>
              </a:spcBef>
              <a:spcAft>
                <a:spcPts val="0"/>
              </a:spcAft>
              <a:buClr>
                <a:srgbClr val="333333"/>
              </a:buClr>
              <a:buSzPts val="1400"/>
              <a:buFont typeface="Arial"/>
              <a:buChar char="●"/>
            </a:pPr>
            <a:r>
              <a:rPr lang="en" sz="1400">
                <a:solidFill>
                  <a:srgbClr val="333333"/>
                </a:solidFill>
                <a:highlight>
                  <a:srgbClr val="FFFFFF"/>
                </a:highlight>
                <a:latin typeface="Arial"/>
                <a:ea typeface="Arial"/>
                <a:cs typeface="Arial"/>
                <a:sym typeface="Arial"/>
              </a:rPr>
              <a:t>若有同學因為要畢業需要提早拿到學期成績，請在</a:t>
            </a:r>
            <a:r>
              <a:rPr b="1" lang="en" sz="1400">
                <a:solidFill>
                  <a:srgbClr val="333333"/>
                </a:solidFill>
                <a:highlight>
                  <a:srgbClr val="FFFFFF"/>
                </a:highlight>
                <a:latin typeface="Arial"/>
                <a:ea typeface="Arial"/>
                <a:cs typeface="Arial"/>
                <a:sym typeface="Arial"/>
              </a:rPr>
              <a:t> </a:t>
            </a:r>
            <a:r>
              <a:rPr b="1" lang="en" sz="1400">
                <a:solidFill>
                  <a:srgbClr val="FF0000"/>
                </a:solidFill>
                <a:highlight>
                  <a:srgbClr val="FFFFFF"/>
                </a:highlight>
                <a:latin typeface="Arial"/>
                <a:ea typeface="Arial"/>
                <a:cs typeface="Arial"/>
                <a:sym typeface="Arial"/>
              </a:rPr>
              <a:t>6/12 23:59:59 (UTC+8) 之前</a:t>
            </a:r>
            <a:r>
              <a:rPr lang="en" sz="1400">
                <a:solidFill>
                  <a:srgbClr val="333333"/>
                </a:solidFill>
                <a:highlight>
                  <a:srgbClr val="FFFFFF"/>
                </a:highlight>
                <a:latin typeface="Arial"/>
                <a:ea typeface="Arial"/>
                <a:cs typeface="Arial"/>
                <a:sym typeface="Arial"/>
              </a:rPr>
              <a:t>寄信跟助教說明需要提早送出成績的原因，</a:t>
            </a:r>
            <a:r>
              <a:rPr b="1" lang="en" sz="1400">
                <a:solidFill>
                  <a:srgbClr val="FF0000"/>
                </a:solidFill>
                <a:highlight>
                  <a:srgbClr val="FFFFFF"/>
                </a:highlight>
                <a:latin typeface="Arial"/>
                <a:ea typeface="Arial"/>
                <a:cs typeface="Arial"/>
                <a:sym typeface="Arial"/>
              </a:rPr>
              <a:t>我們會在 6/17 送出你的成績</a:t>
            </a:r>
            <a:r>
              <a:rPr lang="en" sz="1400">
                <a:solidFill>
                  <a:srgbClr val="333333"/>
                </a:solidFill>
                <a:highlight>
                  <a:srgbClr val="FFFFFF"/>
                </a:highlight>
                <a:latin typeface="Arial"/>
                <a:ea typeface="Arial"/>
                <a:cs typeface="Arial"/>
                <a:sym typeface="Arial"/>
              </a:rPr>
              <a:t>。寄信說明如下：</a:t>
            </a:r>
            <a:endParaRPr sz="1400">
              <a:solidFill>
                <a:srgbClr val="333333"/>
              </a:solidFill>
              <a:highlight>
                <a:srgbClr val="FFFFFF"/>
              </a:highlight>
              <a:latin typeface="Arial"/>
              <a:ea typeface="Arial"/>
              <a:cs typeface="Arial"/>
              <a:sym typeface="Arial"/>
            </a:endParaRPr>
          </a:p>
          <a:p>
            <a:pPr indent="-317500" lvl="1" marL="914400" rtl="0" algn="l">
              <a:spcBef>
                <a:spcPts val="0"/>
              </a:spcBef>
              <a:spcAft>
                <a:spcPts val="0"/>
              </a:spcAft>
              <a:buClr>
                <a:srgbClr val="333333"/>
              </a:buClr>
              <a:buSzPts val="1400"/>
              <a:buFont typeface="Arial"/>
              <a:buChar char="○"/>
            </a:pPr>
            <a:r>
              <a:rPr lang="en">
                <a:solidFill>
                  <a:srgbClr val="333333"/>
                </a:solidFill>
                <a:highlight>
                  <a:srgbClr val="FFFFFF"/>
                </a:highlight>
                <a:latin typeface="Arial"/>
                <a:ea typeface="Arial"/>
                <a:cs typeface="Arial"/>
                <a:sym typeface="Arial"/>
              </a:rPr>
              <a:t>助教信箱: </a:t>
            </a:r>
            <a:r>
              <a:rPr lang="en" u="sng">
                <a:solidFill>
                  <a:schemeClr val="hlink"/>
                </a:solidFill>
                <a:highlight>
                  <a:srgbClr val="FFFFFF"/>
                </a:highlight>
                <a:latin typeface="Arial"/>
                <a:ea typeface="Arial"/>
                <a:cs typeface="Arial"/>
                <a:sym typeface="Arial"/>
                <a:hlinkClick r:id="rId3"/>
              </a:rPr>
              <a:t>ntu-gen-ai-2024-spring-ta@googlegroups.com</a:t>
            </a:r>
            <a:r>
              <a:rPr lang="en">
                <a:solidFill>
                  <a:srgbClr val="333333"/>
                </a:solidFill>
                <a:highlight>
                  <a:srgbClr val="FFFFFF"/>
                </a:highlight>
                <a:latin typeface="Arial"/>
                <a:ea typeface="Arial"/>
                <a:cs typeface="Arial"/>
                <a:sym typeface="Arial"/>
              </a:rPr>
              <a:t> </a:t>
            </a:r>
            <a:endParaRPr>
              <a:solidFill>
                <a:srgbClr val="333333"/>
              </a:solidFill>
              <a:highlight>
                <a:srgbClr val="FFFFFF"/>
              </a:highlight>
              <a:latin typeface="Arial"/>
              <a:ea typeface="Arial"/>
              <a:cs typeface="Arial"/>
              <a:sym typeface="Arial"/>
            </a:endParaRPr>
          </a:p>
          <a:p>
            <a:pPr indent="-317500" lvl="1" marL="914400" rtl="0" algn="l">
              <a:spcBef>
                <a:spcPts val="0"/>
              </a:spcBef>
              <a:spcAft>
                <a:spcPts val="0"/>
              </a:spcAft>
              <a:buClr>
                <a:srgbClr val="333333"/>
              </a:buClr>
              <a:buSzPts val="1400"/>
              <a:buFont typeface="Arial"/>
              <a:buChar char="○"/>
            </a:pPr>
            <a:r>
              <a:rPr lang="en">
                <a:solidFill>
                  <a:srgbClr val="333333"/>
                </a:solidFill>
                <a:highlight>
                  <a:srgbClr val="FFFFFF"/>
                </a:highlight>
                <a:latin typeface="Arial"/>
                <a:ea typeface="Arial"/>
                <a:cs typeface="Arial"/>
                <a:sym typeface="Arial"/>
              </a:rPr>
              <a:t>信件標題: </a:t>
            </a:r>
            <a:r>
              <a:rPr lang="en">
                <a:solidFill>
                  <a:srgbClr val="FF0000"/>
                </a:solidFill>
                <a:highlight>
                  <a:srgbClr val="FFFFFF"/>
                </a:highlight>
                <a:latin typeface="Arial"/>
                <a:ea typeface="Arial"/>
                <a:cs typeface="Arial"/>
                <a:sym typeface="Arial"/>
              </a:rPr>
              <a:t>[GenAI 2024 Spring </a:t>
            </a:r>
            <a:r>
              <a:rPr b="1" lang="en">
                <a:solidFill>
                  <a:srgbClr val="FF0000"/>
                </a:solidFill>
                <a:highlight>
                  <a:srgbClr val="FFFFFF"/>
                </a:highlight>
                <a:latin typeface="Arial"/>
                <a:ea typeface="Arial"/>
                <a:cs typeface="Arial"/>
                <a:sym typeface="Arial"/>
              </a:rPr>
              <a:t>提早送成績</a:t>
            </a:r>
            <a:r>
              <a:rPr lang="en">
                <a:solidFill>
                  <a:srgbClr val="FF0000"/>
                </a:solidFill>
                <a:highlight>
                  <a:srgbClr val="FFFFFF"/>
                </a:highlight>
                <a:latin typeface="Arial"/>
                <a:ea typeface="Arial"/>
                <a:cs typeface="Arial"/>
                <a:sym typeface="Arial"/>
              </a:rPr>
              <a:t>]</a:t>
            </a:r>
            <a:endParaRPr>
              <a:solidFill>
                <a:srgbClr val="FF0000"/>
              </a:solidFill>
              <a:highlight>
                <a:srgbClr val="FFFFFF"/>
              </a:highlight>
              <a:latin typeface="Arial"/>
              <a:ea typeface="Arial"/>
              <a:cs typeface="Arial"/>
              <a:sym typeface="Arial"/>
            </a:endParaRPr>
          </a:p>
          <a:p>
            <a:pPr indent="-317500" lvl="1" marL="914400" rtl="0" algn="l">
              <a:spcBef>
                <a:spcPts val="0"/>
              </a:spcBef>
              <a:spcAft>
                <a:spcPts val="0"/>
              </a:spcAft>
              <a:buClr>
                <a:srgbClr val="333333"/>
              </a:buClr>
              <a:buSzPts val="1400"/>
              <a:buFont typeface="Arial"/>
              <a:buChar char="○"/>
            </a:pPr>
            <a:r>
              <a:rPr lang="en">
                <a:solidFill>
                  <a:srgbClr val="333333"/>
                </a:solidFill>
                <a:highlight>
                  <a:srgbClr val="FFFFFF"/>
                </a:highlight>
                <a:latin typeface="Arial"/>
                <a:ea typeface="Arial"/>
                <a:cs typeface="Arial"/>
                <a:sym typeface="Arial"/>
              </a:rPr>
              <a:t>An email with the wrong title will be moved to trash automatically</a:t>
            </a:r>
            <a:endParaRPr>
              <a:solidFill>
                <a:srgbClr val="333333"/>
              </a:solidFill>
              <a:highlight>
                <a:srgbClr val="FFFFFF"/>
              </a:highlight>
              <a:latin typeface="Arial"/>
              <a:ea typeface="Arial"/>
              <a:cs typeface="Arial"/>
              <a:sym typeface="Arial"/>
            </a:endParaRPr>
          </a:p>
          <a:p>
            <a:pPr indent="-317500" lvl="1" marL="914400" rtl="0" algn="l">
              <a:spcBef>
                <a:spcPts val="0"/>
              </a:spcBef>
              <a:spcAft>
                <a:spcPts val="0"/>
              </a:spcAft>
              <a:buClr>
                <a:srgbClr val="333333"/>
              </a:buClr>
              <a:buSzPts val="1400"/>
              <a:buFont typeface="Arial"/>
              <a:buChar char="○"/>
            </a:pPr>
            <a:r>
              <a:rPr lang="en">
                <a:solidFill>
                  <a:srgbClr val="333333"/>
                </a:solidFill>
                <a:highlight>
                  <a:srgbClr val="FFFFFF"/>
                </a:highlight>
                <a:latin typeface="Arial"/>
                <a:ea typeface="Arial"/>
                <a:cs typeface="Arial"/>
                <a:sym typeface="Arial"/>
              </a:rPr>
              <a:t>寄給助教的信件應該包含以下資訊：</a:t>
            </a:r>
            <a:endParaRPr>
              <a:solidFill>
                <a:srgbClr val="333333"/>
              </a:solidFill>
              <a:highlight>
                <a:srgbClr val="FFFFFF"/>
              </a:highlight>
              <a:latin typeface="Arial"/>
              <a:ea typeface="Arial"/>
              <a:cs typeface="Arial"/>
              <a:sym typeface="Arial"/>
            </a:endParaRPr>
          </a:p>
          <a:p>
            <a:pPr indent="-317500" lvl="2" marL="1371600" rtl="0" algn="l">
              <a:spcBef>
                <a:spcPts val="0"/>
              </a:spcBef>
              <a:spcAft>
                <a:spcPts val="0"/>
              </a:spcAft>
              <a:buClr>
                <a:srgbClr val="333333"/>
              </a:buClr>
              <a:buSzPts val="1400"/>
              <a:buFont typeface="Arial"/>
              <a:buChar char="■"/>
            </a:pPr>
            <a:r>
              <a:rPr lang="en">
                <a:solidFill>
                  <a:srgbClr val="333333"/>
                </a:solidFill>
                <a:highlight>
                  <a:srgbClr val="FFFFFF"/>
                </a:highlight>
                <a:latin typeface="Arial"/>
                <a:ea typeface="Arial"/>
                <a:cs typeface="Arial"/>
                <a:sym typeface="Arial"/>
              </a:rPr>
              <a:t>姓名</a:t>
            </a:r>
            <a:endParaRPr>
              <a:solidFill>
                <a:srgbClr val="333333"/>
              </a:solidFill>
              <a:highlight>
                <a:srgbClr val="FFFFFF"/>
              </a:highlight>
              <a:latin typeface="Arial"/>
              <a:ea typeface="Arial"/>
              <a:cs typeface="Arial"/>
              <a:sym typeface="Arial"/>
            </a:endParaRPr>
          </a:p>
          <a:p>
            <a:pPr indent="-317500" lvl="2" marL="1371600" rtl="0" algn="l">
              <a:spcBef>
                <a:spcPts val="0"/>
              </a:spcBef>
              <a:spcAft>
                <a:spcPts val="0"/>
              </a:spcAft>
              <a:buClr>
                <a:srgbClr val="333333"/>
              </a:buClr>
              <a:buSzPts val="1400"/>
              <a:buFont typeface="Arial"/>
              <a:buChar char="■"/>
            </a:pPr>
            <a:r>
              <a:rPr lang="en">
                <a:solidFill>
                  <a:srgbClr val="333333"/>
                </a:solidFill>
                <a:highlight>
                  <a:srgbClr val="FFFFFF"/>
                </a:highlight>
                <a:latin typeface="Arial"/>
                <a:ea typeface="Arial"/>
                <a:cs typeface="Arial"/>
                <a:sym typeface="Arial"/>
              </a:rPr>
              <a:t>學號</a:t>
            </a:r>
            <a:endParaRPr>
              <a:solidFill>
                <a:srgbClr val="333333"/>
              </a:solidFill>
              <a:highlight>
                <a:srgbClr val="FFFFFF"/>
              </a:highlight>
              <a:latin typeface="Arial"/>
              <a:ea typeface="Arial"/>
              <a:cs typeface="Arial"/>
              <a:sym typeface="Arial"/>
            </a:endParaRPr>
          </a:p>
          <a:p>
            <a:pPr indent="-317500" lvl="2" marL="1371600" rtl="0" algn="l">
              <a:spcBef>
                <a:spcPts val="0"/>
              </a:spcBef>
              <a:spcAft>
                <a:spcPts val="0"/>
              </a:spcAft>
              <a:buClr>
                <a:srgbClr val="333333"/>
              </a:buClr>
              <a:buSzPts val="1400"/>
              <a:buFont typeface="Arial"/>
              <a:buChar char="■"/>
            </a:pPr>
            <a:r>
              <a:rPr lang="en">
                <a:solidFill>
                  <a:srgbClr val="333333"/>
                </a:solidFill>
                <a:highlight>
                  <a:srgbClr val="FFFFFF"/>
                </a:highlight>
                <a:latin typeface="Arial"/>
                <a:ea typeface="Arial"/>
                <a:cs typeface="Arial"/>
                <a:sym typeface="Arial"/>
              </a:rPr>
              <a:t>你需要提早送出成績的理由</a:t>
            </a:r>
            <a:endParaRPr>
              <a:solidFill>
                <a:srgbClr val="333333"/>
              </a:solidFill>
              <a:highlight>
                <a:srgbClr val="FFFFFF"/>
              </a:highlight>
              <a:latin typeface="Arial"/>
              <a:ea typeface="Arial"/>
              <a:cs typeface="Arial"/>
              <a:sym typeface="Arial"/>
            </a:endParaRPr>
          </a:p>
          <a:p>
            <a:pPr indent="-317500" lvl="0" marL="457200" rtl="0" algn="l">
              <a:spcBef>
                <a:spcPts val="0"/>
              </a:spcBef>
              <a:spcAft>
                <a:spcPts val="0"/>
              </a:spcAft>
              <a:buClr>
                <a:srgbClr val="333333"/>
              </a:buClr>
              <a:buSzPts val="1400"/>
              <a:buFont typeface="Arial"/>
              <a:buChar char="●"/>
            </a:pPr>
            <a:r>
              <a:rPr lang="en" sz="1400">
                <a:solidFill>
                  <a:srgbClr val="333333"/>
                </a:solidFill>
                <a:highlight>
                  <a:srgbClr val="FFFFFF"/>
                </a:highlight>
                <a:latin typeface="Arial"/>
                <a:ea typeface="Arial"/>
                <a:cs typeface="Arial"/>
                <a:sym typeface="Arial"/>
              </a:rPr>
              <a:t>需要提早送成績的同學，我們會在</a:t>
            </a:r>
            <a:r>
              <a:rPr b="1" lang="en" sz="1400">
                <a:solidFill>
                  <a:srgbClr val="333333"/>
                </a:solidFill>
                <a:highlight>
                  <a:srgbClr val="FFFFFF"/>
                </a:highlight>
                <a:latin typeface="Arial"/>
                <a:ea typeface="Arial"/>
                <a:cs typeface="Arial"/>
                <a:sym typeface="Arial"/>
              </a:rPr>
              <a:t> 6/16 公佈你的HW10成績</a:t>
            </a:r>
            <a:r>
              <a:rPr lang="en" sz="1400">
                <a:solidFill>
                  <a:srgbClr val="333333"/>
                </a:solidFill>
                <a:highlight>
                  <a:srgbClr val="FFFFFF"/>
                </a:highlight>
                <a:latin typeface="Arial"/>
                <a:ea typeface="Arial"/>
                <a:cs typeface="Arial"/>
                <a:sym typeface="Arial"/>
              </a:rPr>
              <a:t>。若同學覺得HW10成績有問題，需要在 </a:t>
            </a:r>
            <a:r>
              <a:rPr b="1" lang="en" sz="1400">
                <a:solidFill>
                  <a:srgbClr val="333333"/>
                </a:solidFill>
                <a:highlight>
                  <a:srgbClr val="FFFFFF"/>
                </a:highlight>
                <a:latin typeface="Arial"/>
                <a:ea typeface="Arial"/>
                <a:cs typeface="Arial"/>
                <a:sym typeface="Arial"/>
              </a:rPr>
              <a:t>6/17 前反應</a:t>
            </a:r>
            <a:r>
              <a:rPr lang="en" sz="1400">
                <a:solidFill>
                  <a:srgbClr val="333333"/>
                </a:solidFill>
                <a:highlight>
                  <a:srgbClr val="FFFFFF"/>
                </a:highlight>
                <a:latin typeface="Arial"/>
                <a:ea typeface="Arial"/>
                <a:cs typeface="Arial"/>
                <a:sym typeface="Arial"/>
              </a:rPr>
              <a:t>，成績送出後不會再受理修改成績的要求</a:t>
            </a:r>
            <a:endParaRPr sz="2000"/>
          </a:p>
        </p:txBody>
      </p:sp>
      <p:sp>
        <p:nvSpPr>
          <p:cNvPr id="527" name="Google Shape;527;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You Have Any Questions </a:t>
            </a:r>
            <a:endParaRPr/>
          </a:p>
        </p:txBody>
      </p:sp>
      <p:sp>
        <p:nvSpPr>
          <p:cNvPr id="533" name="Google Shape;533;p53"/>
          <p:cNvSpPr txBox="1"/>
          <p:nvPr>
            <p:ph idx="1" type="body"/>
          </p:nvPr>
        </p:nvSpPr>
        <p:spPr>
          <a:xfrm>
            <a:off x="311700" y="1266325"/>
            <a:ext cx="8520600" cy="3302700"/>
          </a:xfrm>
          <a:prstGeom prst="rect">
            <a:avLst/>
          </a:prstGeom>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NTU Cool </a:t>
            </a:r>
            <a:r>
              <a:rPr b="1" lang="en">
                <a:solidFill>
                  <a:srgbClr val="FF0000"/>
                </a:solidFill>
              </a:rPr>
              <a:t>HW10</a:t>
            </a:r>
            <a:r>
              <a:rPr lang="en"/>
              <a:t> 作業討論區</a:t>
            </a:r>
            <a:endParaRPr/>
          </a:p>
          <a:p>
            <a:pPr indent="-317500" lvl="1" marL="914400" rtl="0" algn="l">
              <a:spcBef>
                <a:spcPts val="0"/>
              </a:spcBef>
              <a:spcAft>
                <a:spcPts val="0"/>
              </a:spcAft>
              <a:buSzPts val="1400"/>
              <a:buChar char="○"/>
            </a:pPr>
            <a:r>
              <a:rPr lang="en" sz="1800"/>
              <a:t>如果同學的問題不涉及作業答案或隱私，請</a:t>
            </a:r>
            <a:r>
              <a:rPr b="1" lang="en" sz="1800"/>
              <a:t>一律使用</a:t>
            </a:r>
            <a:r>
              <a:rPr lang="en" sz="1800"/>
              <a:t>NTU Cool 討論區</a:t>
            </a:r>
            <a:endParaRPr/>
          </a:p>
          <a:p>
            <a:pPr indent="-317500" lvl="1" marL="914400" rtl="0" algn="l">
              <a:spcBef>
                <a:spcPts val="0"/>
              </a:spcBef>
              <a:spcAft>
                <a:spcPts val="0"/>
              </a:spcAft>
              <a:buSzPts val="1400"/>
              <a:buChar char="○"/>
            </a:pPr>
            <a:r>
              <a:rPr lang="en" sz="1800"/>
              <a:t>助教們會優先回答NTU Cool討論區上的問題</a:t>
            </a:r>
            <a:endParaRPr sz="1800"/>
          </a:p>
          <a:p>
            <a:pPr indent="-342900" lvl="0" marL="457200" rtl="0" algn="l">
              <a:spcBef>
                <a:spcPts val="0"/>
              </a:spcBef>
              <a:spcAft>
                <a:spcPts val="0"/>
              </a:spcAft>
              <a:buSzPts val="1800"/>
              <a:buChar char="●"/>
            </a:pPr>
            <a:r>
              <a:rPr lang="en"/>
              <a:t>Email: </a:t>
            </a:r>
            <a:r>
              <a:rPr lang="en" sz="1650" u="sng">
                <a:solidFill>
                  <a:schemeClr val="hlink"/>
                </a:solidFill>
                <a:highlight>
                  <a:srgbClr val="F8F8F8"/>
                </a:highlight>
                <a:latin typeface="Arial"/>
                <a:ea typeface="Arial"/>
                <a:cs typeface="Arial"/>
                <a:sym typeface="Arial"/>
                <a:hlinkClick r:id="rId3"/>
              </a:rPr>
              <a:t>ntu-gen-ai-2024-spring-ta@googlegroups.com</a:t>
            </a:r>
            <a:r>
              <a:rPr lang="en" sz="1650">
                <a:solidFill>
                  <a:srgbClr val="000000"/>
                </a:solidFill>
                <a:highlight>
                  <a:srgbClr val="F8F8F8"/>
                </a:highlight>
                <a:latin typeface="Arial"/>
                <a:ea typeface="Arial"/>
                <a:cs typeface="Arial"/>
                <a:sym typeface="Arial"/>
              </a:rPr>
              <a:t> </a:t>
            </a:r>
            <a:endParaRPr sz="2300"/>
          </a:p>
          <a:p>
            <a:pPr indent="-317500" lvl="1" marL="914400" rtl="0" algn="l">
              <a:spcBef>
                <a:spcPts val="0"/>
              </a:spcBef>
              <a:spcAft>
                <a:spcPts val="0"/>
              </a:spcAft>
              <a:buSzPts val="1400"/>
              <a:buChar char="○"/>
            </a:pPr>
            <a:r>
              <a:rPr lang="en"/>
              <a:t>Title should start with [GenAI 2024 Spring </a:t>
            </a:r>
            <a:r>
              <a:rPr b="1" lang="en">
                <a:solidFill>
                  <a:srgbClr val="FF0000"/>
                </a:solidFill>
              </a:rPr>
              <a:t>HW10</a:t>
            </a:r>
            <a:r>
              <a:rPr lang="en"/>
              <a:t>]</a:t>
            </a:r>
            <a:endParaRPr/>
          </a:p>
          <a:p>
            <a:pPr indent="-317500" lvl="1" marL="914400" rtl="0" algn="l">
              <a:spcBef>
                <a:spcPts val="0"/>
              </a:spcBef>
              <a:spcAft>
                <a:spcPts val="0"/>
              </a:spcAft>
              <a:buSzPts val="1400"/>
              <a:buChar char="○"/>
            </a:pPr>
            <a:r>
              <a:rPr lang="en"/>
              <a:t>Email with the wrong title will be moved to trash automatically</a:t>
            </a:r>
            <a:endParaRPr/>
          </a:p>
          <a:p>
            <a:pPr indent="-342900" lvl="0" marL="457200" rtl="0" algn="l">
              <a:spcBef>
                <a:spcPts val="0"/>
              </a:spcBef>
              <a:spcAft>
                <a:spcPts val="0"/>
              </a:spcAft>
              <a:buSzPts val="1800"/>
              <a:buChar char="●"/>
            </a:pPr>
            <a:r>
              <a:rPr lang="en"/>
              <a:t>TA Hours</a:t>
            </a:r>
            <a:endParaRPr/>
          </a:p>
          <a:p>
            <a:pPr indent="-317500" lvl="1" marL="914400" rtl="0" algn="l">
              <a:spcBef>
                <a:spcPts val="0"/>
              </a:spcBef>
              <a:spcAft>
                <a:spcPts val="0"/>
              </a:spcAft>
              <a:buSzPts val="1400"/>
              <a:buChar char="○"/>
            </a:pPr>
            <a:r>
              <a:rPr lang="en"/>
              <a:t>Time: 5/31 (Fri.) 16:30 ~ 17:20, 6/7 (Fri.) </a:t>
            </a:r>
            <a:r>
              <a:rPr b="1" lang="en">
                <a:solidFill>
                  <a:srgbClr val="FF0000"/>
                </a:solidFill>
              </a:rPr>
              <a:t>14:20~16:10</a:t>
            </a:r>
            <a:endParaRPr b="1">
              <a:solidFill>
                <a:srgbClr val="FF0000"/>
              </a:solidFill>
            </a:endParaRPr>
          </a:p>
          <a:p>
            <a:pPr indent="-317500" lvl="1" marL="914400" rtl="0" algn="l">
              <a:spcBef>
                <a:spcPts val="0"/>
              </a:spcBef>
              <a:spcAft>
                <a:spcPts val="0"/>
              </a:spcAft>
              <a:buSzPts val="1400"/>
              <a:buChar char="○"/>
            </a:pPr>
            <a:r>
              <a:rPr lang="en"/>
              <a:t>Location: </a:t>
            </a:r>
            <a:r>
              <a:rPr lang="en">
                <a:solidFill>
                  <a:srgbClr val="0F0F0F"/>
                </a:solidFill>
              </a:rPr>
              <a:t>綜合大講堂</a:t>
            </a:r>
            <a:endParaRPr b="1">
              <a:solidFill>
                <a:srgbClr val="FF0000"/>
              </a:solidFill>
            </a:endParaRPr>
          </a:p>
        </p:txBody>
      </p:sp>
      <p:sp>
        <p:nvSpPr>
          <p:cNvPr id="534" name="Google Shape;534;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Text-to-Image Model</a:t>
            </a:r>
            <a:endParaRPr/>
          </a:p>
        </p:txBody>
      </p:sp>
      <p:sp>
        <p:nvSpPr>
          <p:cNvPr id="95" name="Google Shape;95;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Text-to-image model can generate images that matches input description</a:t>
            </a:r>
            <a:endParaRPr/>
          </a:p>
        </p:txBody>
      </p:sp>
      <p:sp>
        <p:nvSpPr>
          <p:cNvPr id="96" name="Google Shape;96;p17"/>
          <p:cNvSpPr/>
          <p:nvPr/>
        </p:nvSpPr>
        <p:spPr>
          <a:xfrm>
            <a:off x="3781700" y="2709625"/>
            <a:ext cx="3057600" cy="18879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Text-to-Image Model</a:t>
            </a:r>
            <a:endParaRPr>
              <a:latin typeface="Open Sans"/>
              <a:ea typeface="Open Sans"/>
              <a:cs typeface="Open Sans"/>
              <a:sym typeface="Open Sans"/>
            </a:endParaRPr>
          </a:p>
        </p:txBody>
      </p:sp>
      <p:sp>
        <p:nvSpPr>
          <p:cNvPr id="97" name="Google Shape;97;p17"/>
          <p:cNvSpPr txBox="1"/>
          <p:nvPr/>
        </p:nvSpPr>
        <p:spPr>
          <a:xfrm>
            <a:off x="170750" y="2850200"/>
            <a:ext cx="3300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 man with a beard and a white shirt.</a:t>
            </a:r>
            <a:endParaRPr sz="1200">
              <a:solidFill>
                <a:srgbClr val="374151"/>
              </a:solidFill>
            </a:endParaRPr>
          </a:p>
        </p:txBody>
      </p:sp>
      <p:sp>
        <p:nvSpPr>
          <p:cNvPr id="98" name="Google Shape;98;p17"/>
          <p:cNvSpPr txBox="1"/>
          <p:nvPr/>
        </p:nvSpPr>
        <p:spPr>
          <a:xfrm>
            <a:off x="170750" y="4099525"/>
            <a:ext cx="3300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 man wears a tank top and blazer.</a:t>
            </a:r>
            <a:endParaRPr sz="1200">
              <a:solidFill>
                <a:srgbClr val="374151"/>
              </a:solidFill>
            </a:endParaRPr>
          </a:p>
        </p:txBody>
      </p:sp>
      <p:pic>
        <p:nvPicPr>
          <p:cNvPr id="99" name="Google Shape;99;p17"/>
          <p:cNvPicPr preferRelativeResize="0"/>
          <p:nvPr/>
        </p:nvPicPr>
        <p:blipFill rotWithShape="1">
          <a:blip r:embed="rId3">
            <a:alphaModFix/>
          </a:blip>
          <a:srcRect b="0" l="0" r="0" t="0"/>
          <a:stretch/>
        </p:blipFill>
        <p:spPr>
          <a:xfrm>
            <a:off x="7409250" y="2236575"/>
            <a:ext cx="1318625" cy="1318625"/>
          </a:xfrm>
          <a:prstGeom prst="rect">
            <a:avLst/>
          </a:prstGeom>
          <a:noFill/>
          <a:ln>
            <a:noFill/>
          </a:ln>
        </p:spPr>
      </p:pic>
      <p:pic>
        <p:nvPicPr>
          <p:cNvPr id="100" name="Google Shape;100;p17"/>
          <p:cNvPicPr preferRelativeResize="0"/>
          <p:nvPr/>
        </p:nvPicPr>
        <p:blipFill rotWithShape="1">
          <a:blip r:embed="rId4">
            <a:alphaModFix/>
          </a:blip>
          <a:srcRect b="0" l="0" r="0" t="0"/>
          <a:stretch/>
        </p:blipFill>
        <p:spPr>
          <a:xfrm>
            <a:off x="7409250" y="3631400"/>
            <a:ext cx="1318625" cy="1318625"/>
          </a:xfrm>
          <a:prstGeom prst="rect">
            <a:avLst/>
          </a:prstGeom>
          <a:noFill/>
          <a:ln>
            <a:noFill/>
          </a:ln>
        </p:spPr>
      </p:pic>
      <p:cxnSp>
        <p:nvCxnSpPr>
          <p:cNvPr id="101" name="Google Shape;101;p17"/>
          <p:cNvCxnSpPr>
            <a:stCxn id="97" idx="3"/>
          </p:cNvCxnSpPr>
          <p:nvPr/>
        </p:nvCxnSpPr>
        <p:spPr>
          <a:xfrm flipH="1" rot="10800000">
            <a:off x="3470750" y="3041000"/>
            <a:ext cx="351300" cy="9300"/>
          </a:xfrm>
          <a:prstGeom prst="straightConnector1">
            <a:avLst/>
          </a:prstGeom>
          <a:noFill/>
          <a:ln cap="flat" cmpd="sng" w="28575">
            <a:solidFill>
              <a:schemeClr val="dk2"/>
            </a:solidFill>
            <a:prstDash val="solid"/>
            <a:round/>
            <a:headEnd len="med" w="med" type="none"/>
            <a:tailEnd len="med" w="med" type="triangle"/>
          </a:ln>
        </p:spPr>
      </p:cxnSp>
      <p:cxnSp>
        <p:nvCxnSpPr>
          <p:cNvPr id="102" name="Google Shape;102;p17"/>
          <p:cNvCxnSpPr/>
          <p:nvPr/>
        </p:nvCxnSpPr>
        <p:spPr>
          <a:xfrm flipH="1" rot="10800000">
            <a:off x="3470750" y="4294975"/>
            <a:ext cx="351300" cy="9300"/>
          </a:xfrm>
          <a:prstGeom prst="straightConnector1">
            <a:avLst/>
          </a:prstGeom>
          <a:noFill/>
          <a:ln cap="flat" cmpd="sng" w="28575">
            <a:solidFill>
              <a:schemeClr val="dk2"/>
            </a:solidFill>
            <a:prstDash val="solid"/>
            <a:round/>
            <a:headEnd len="med" w="med" type="none"/>
            <a:tailEnd len="med" w="med" type="triangle"/>
          </a:ln>
        </p:spPr>
      </p:cxnSp>
      <p:cxnSp>
        <p:nvCxnSpPr>
          <p:cNvPr id="103" name="Google Shape;103;p17"/>
          <p:cNvCxnSpPr/>
          <p:nvPr/>
        </p:nvCxnSpPr>
        <p:spPr>
          <a:xfrm>
            <a:off x="6839300" y="3050300"/>
            <a:ext cx="571500" cy="3600"/>
          </a:xfrm>
          <a:prstGeom prst="straightConnector1">
            <a:avLst/>
          </a:prstGeom>
          <a:noFill/>
          <a:ln cap="flat" cmpd="sng" w="28575">
            <a:solidFill>
              <a:schemeClr val="dk2"/>
            </a:solidFill>
            <a:prstDash val="solid"/>
            <a:round/>
            <a:headEnd len="med" w="med" type="none"/>
            <a:tailEnd len="med" w="med" type="triangle"/>
          </a:ln>
        </p:spPr>
      </p:cxnSp>
      <p:cxnSp>
        <p:nvCxnSpPr>
          <p:cNvPr id="104" name="Google Shape;104;p17"/>
          <p:cNvCxnSpPr/>
          <p:nvPr/>
        </p:nvCxnSpPr>
        <p:spPr>
          <a:xfrm>
            <a:off x="6839300" y="4215475"/>
            <a:ext cx="571500" cy="3600"/>
          </a:xfrm>
          <a:prstGeom prst="straightConnector1">
            <a:avLst/>
          </a:prstGeom>
          <a:noFill/>
          <a:ln cap="flat" cmpd="sng" w="28575">
            <a:solidFill>
              <a:schemeClr val="dk2"/>
            </a:solidFill>
            <a:prstDash val="solid"/>
            <a:round/>
            <a:headEnd len="med" w="med" type="none"/>
            <a:tailEnd len="med" w="med" type="triangle"/>
          </a:ln>
        </p:spPr>
      </p:cxnSp>
      <p:sp>
        <p:nvSpPr>
          <p:cNvPr id="105" name="Google Shape;10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Publicly available text-to-image models may not meet everyone’s need.</a:t>
            </a:r>
            <a:br>
              <a:rPr lang="en"/>
            </a:br>
            <a:r>
              <a:rPr lang="en"/>
              <a:t>E.g., a model generating images of a specific person consistently</a:t>
            </a:r>
            <a:endParaRPr/>
          </a:p>
        </p:txBody>
      </p:sp>
      <p:pic>
        <p:nvPicPr>
          <p:cNvPr id="111" name="Google Shape;111;p18"/>
          <p:cNvPicPr preferRelativeResize="0"/>
          <p:nvPr/>
        </p:nvPicPr>
        <p:blipFill rotWithShape="1">
          <a:blip r:embed="rId3">
            <a:alphaModFix/>
          </a:blip>
          <a:srcRect b="0" l="0" r="0" t="0"/>
          <a:stretch/>
        </p:blipFill>
        <p:spPr>
          <a:xfrm>
            <a:off x="7409250" y="3640313"/>
            <a:ext cx="1318625" cy="1318625"/>
          </a:xfrm>
          <a:prstGeom prst="rect">
            <a:avLst/>
          </a:prstGeom>
          <a:noFill/>
          <a:ln>
            <a:noFill/>
          </a:ln>
        </p:spPr>
      </p:pic>
      <p:pic>
        <p:nvPicPr>
          <p:cNvPr id="112" name="Google Shape;112;p18"/>
          <p:cNvPicPr preferRelativeResize="0"/>
          <p:nvPr/>
        </p:nvPicPr>
        <p:blipFill>
          <a:blip r:embed="rId4">
            <a:alphaModFix/>
          </a:blip>
          <a:stretch>
            <a:fillRect/>
          </a:stretch>
        </p:blipFill>
        <p:spPr>
          <a:xfrm>
            <a:off x="7409250" y="2236575"/>
            <a:ext cx="1318625" cy="1318625"/>
          </a:xfrm>
          <a:prstGeom prst="rect">
            <a:avLst/>
          </a:prstGeom>
          <a:noFill/>
          <a:ln>
            <a:noFill/>
          </a:ln>
        </p:spPr>
      </p:pic>
      <p:sp>
        <p:nvSpPr>
          <p:cNvPr id="113" name="Google Shape;113;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Personalization</a:t>
            </a:r>
            <a:endParaRPr/>
          </a:p>
        </p:txBody>
      </p:sp>
      <p:sp>
        <p:nvSpPr>
          <p:cNvPr id="114" name="Google Shape;114;p18"/>
          <p:cNvSpPr/>
          <p:nvPr/>
        </p:nvSpPr>
        <p:spPr>
          <a:xfrm>
            <a:off x="3781700" y="2709625"/>
            <a:ext cx="3057600" cy="18879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Text-to-Image Model</a:t>
            </a:r>
            <a:endParaRPr>
              <a:latin typeface="Open Sans"/>
              <a:ea typeface="Open Sans"/>
              <a:cs typeface="Open Sans"/>
              <a:sym typeface="Open Sans"/>
            </a:endParaRPr>
          </a:p>
        </p:txBody>
      </p:sp>
      <p:sp>
        <p:nvSpPr>
          <p:cNvPr id="115" name="Google Shape;115;p18"/>
          <p:cNvSpPr txBox="1"/>
          <p:nvPr/>
        </p:nvSpPr>
        <p:spPr>
          <a:xfrm>
            <a:off x="170750" y="2850200"/>
            <a:ext cx="3300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 man with a beard and a white shirt.</a:t>
            </a:r>
            <a:endParaRPr sz="1200">
              <a:solidFill>
                <a:srgbClr val="374151"/>
              </a:solidFill>
            </a:endParaRPr>
          </a:p>
        </p:txBody>
      </p:sp>
      <p:sp>
        <p:nvSpPr>
          <p:cNvPr id="116" name="Google Shape;116;p18"/>
          <p:cNvSpPr txBox="1"/>
          <p:nvPr/>
        </p:nvSpPr>
        <p:spPr>
          <a:xfrm>
            <a:off x="170750" y="4099525"/>
            <a:ext cx="3300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 man wears a tank top and blazer.</a:t>
            </a:r>
            <a:endParaRPr sz="1200">
              <a:solidFill>
                <a:srgbClr val="374151"/>
              </a:solidFill>
            </a:endParaRPr>
          </a:p>
        </p:txBody>
      </p:sp>
      <p:cxnSp>
        <p:nvCxnSpPr>
          <p:cNvPr id="117" name="Google Shape;117;p18"/>
          <p:cNvCxnSpPr>
            <a:stCxn id="115" idx="3"/>
          </p:cNvCxnSpPr>
          <p:nvPr/>
        </p:nvCxnSpPr>
        <p:spPr>
          <a:xfrm flipH="1" rot="10800000">
            <a:off x="3470750" y="3041000"/>
            <a:ext cx="351300" cy="9300"/>
          </a:xfrm>
          <a:prstGeom prst="straightConnector1">
            <a:avLst/>
          </a:prstGeom>
          <a:noFill/>
          <a:ln cap="flat" cmpd="sng" w="28575">
            <a:solidFill>
              <a:schemeClr val="dk2"/>
            </a:solidFill>
            <a:prstDash val="solid"/>
            <a:round/>
            <a:headEnd len="med" w="med" type="none"/>
            <a:tailEnd len="med" w="med" type="triangle"/>
          </a:ln>
        </p:spPr>
      </p:cxnSp>
      <p:cxnSp>
        <p:nvCxnSpPr>
          <p:cNvPr id="118" name="Google Shape;118;p18"/>
          <p:cNvCxnSpPr/>
          <p:nvPr/>
        </p:nvCxnSpPr>
        <p:spPr>
          <a:xfrm flipH="1" rot="10800000">
            <a:off x="3470750" y="4294975"/>
            <a:ext cx="351300" cy="9300"/>
          </a:xfrm>
          <a:prstGeom prst="straightConnector1">
            <a:avLst/>
          </a:prstGeom>
          <a:noFill/>
          <a:ln cap="flat" cmpd="sng" w="28575">
            <a:solidFill>
              <a:schemeClr val="dk2"/>
            </a:solidFill>
            <a:prstDash val="solid"/>
            <a:round/>
            <a:headEnd len="med" w="med" type="none"/>
            <a:tailEnd len="med" w="med" type="triangle"/>
          </a:ln>
        </p:spPr>
      </p:cxnSp>
      <p:cxnSp>
        <p:nvCxnSpPr>
          <p:cNvPr id="119" name="Google Shape;119;p18"/>
          <p:cNvCxnSpPr/>
          <p:nvPr/>
        </p:nvCxnSpPr>
        <p:spPr>
          <a:xfrm>
            <a:off x="6839300" y="3050300"/>
            <a:ext cx="571500" cy="3600"/>
          </a:xfrm>
          <a:prstGeom prst="straightConnector1">
            <a:avLst/>
          </a:prstGeom>
          <a:noFill/>
          <a:ln cap="flat" cmpd="sng" w="28575">
            <a:solidFill>
              <a:schemeClr val="dk2"/>
            </a:solidFill>
            <a:prstDash val="solid"/>
            <a:round/>
            <a:headEnd len="med" w="med" type="none"/>
            <a:tailEnd len="med" w="med" type="triangle"/>
          </a:ln>
        </p:spPr>
      </p:cxnSp>
      <p:cxnSp>
        <p:nvCxnSpPr>
          <p:cNvPr id="120" name="Google Shape;120;p18"/>
          <p:cNvCxnSpPr/>
          <p:nvPr/>
        </p:nvCxnSpPr>
        <p:spPr>
          <a:xfrm>
            <a:off x="6839300" y="4215475"/>
            <a:ext cx="571500" cy="3600"/>
          </a:xfrm>
          <a:prstGeom prst="straightConnector1">
            <a:avLst/>
          </a:prstGeom>
          <a:noFill/>
          <a:ln cap="flat" cmpd="sng" w="28575">
            <a:solidFill>
              <a:schemeClr val="dk2"/>
            </a:solidFill>
            <a:prstDash val="solid"/>
            <a:round/>
            <a:headEnd len="med" w="med" type="none"/>
            <a:tailEnd len="med" w="med" type="triangle"/>
          </a:ln>
        </p:spPr>
      </p:cxnSp>
      <p:sp>
        <p:nvSpPr>
          <p:cNvPr id="121" name="Google Shape;12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LoRA is a technique to make small changes to a trained model (</a:t>
            </a:r>
            <a:r>
              <a:rPr lang="en" u="sng">
                <a:solidFill>
                  <a:schemeClr val="hlink"/>
                </a:solidFill>
                <a:hlinkClick r:id="rId3"/>
              </a:rPr>
              <a:t>ref</a:t>
            </a:r>
            <a:r>
              <a:rPr lang="en"/>
              <a:t>)</a:t>
            </a:r>
            <a:endParaRPr/>
          </a:p>
        </p:txBody>
      </p:sp>
      <p:pic>
        <p:nvPicPr>
          <p:cNvPr id="127" name="Google Shape;127;p19"/>
          <p:cNvPicPr preferRelativeResize="0"/>
          <p:nvPr/>
        </p:nvPicPr>
        <p:blipFill>
          <a:blip r:embed="rId4">
            <a:alphaModFix/>
          </a:blip>
          <a:stretch>
            <a:fillRect/>
          </a:stretch>
        </p:blipFill>
        <p:spPr>
          <a:xfrm>
            <a:off x="7064225" y="2636000"/>
            <a:ext cx="707400" cy="707400"/>
          </a:xfrm>
          <a:prstGeom prst="rect">
            <a:avLst/>
          </a:prstGeom>
          <a:noFill/>
          <a:ln>
            <a:noFill/>
          </a:ln>
        </p:spPr>
      </p:pic>
      <p:sp>
        <p:nvSpPr>
          <p:cNvPr id="128" name="Google Shape;128;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Achieve Personalization Using LoRA</a:t>
            </a:r>
            <a:endParaRPr/>
          </a:p>
        </p:txBody>
      </p:sp>
      <p:sp>
        <p:nvSpPr>
          <p:cNvPr id="129" name="Google Shape;129;p19"/>
          <p:cNvSpPr txBox="1"/>
          <p:nvPr>
            <p:ph idx="12" type="sldNum"/>
          </p:nvPr>
        </p:nvSpPr>
        <p:spPr>
          <a:xfrm>
            <a:off x="86248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19"/>
          <p:cNvSpPr/>
          <p:nvPr/>
        </p:nvSpPr>
        <p:spPr>
          <a:xfrm>
            <a:off x="675400" y="3556738"/>
            <a:ext cx="1993200" cy="884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Text-to-Image Model</a:t>
            </a:r>
            <a:endParaRPr>
              <a:latin typeface="Open Sans"/>
              <a:ea typeface="Open Sans"/>
              <a:cs typeface="Open Sans"/>
              <a:sym typeface="Open Sans"/>
            </a:endParaRPr>
          </a:p>
        </p:txBody>
      </p:sp>
      <p:sp>
        <p:nvSpPr>
          <p:cNvPr id="131" name="Google Shape;131;p19"/>
          <p:cNvSpPr txBox="1"/>
          <p:nvPr/>
        </p:nvSpPr>
        <p:spPr>
          <a:xfrm>
            <a:off x="326775" y="4633675"/>
            <a:ext cx="2690400" cy="3693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a man with a beard and a white shirt.</a:t>
            </a:r>
            <a:endParaRPr sz="1000">
              <a:solidFill>
                <a:srgbClr val="374151"/>
              </a:solidFill>
            </a:endParaRPr>
          </a:p>
        </p:txBody>
      </p:sp>
      <p:pic>
        <p:nvPicPr>
          <p:cNvPr id="132" name="Google Shape;132;p19"/>
          <p:cNvPicPr preferRelativeResize="0"/>
          <p:nvPr/>
        </p:nvPicPr>
        <p:blipFill rotWithShape="1">
          <a:blip r:embed="rId5">
            <a:alphaModFix/>
          </a:blip>
          <a:srcRect b="0" l="0" r="0" t="0"/>
          <a:stretch/>
        </p:blipFill>
        <p:spPr>
          <a:xfrm>
            <a:off x="1318274" y="2636000"/>
            <a:ext cx="707400" cy="707400"/>
          </a:xfrm>
          <a:prstGeom prst="rect">
            <a:avLst/>
          </a:prstGeom>
          <a:noFill/>
          <a:ln>
            <a:noFill/>
          </a:ln>
        </p:spPr>
      </p:pic>
      <p:sp>
        <p:nvSpPr>
          <p:cNvPr id="133" name="Google Shape;133;p19"/>
          <p:cNvSpPr txBox="1"/>
          <p:nvPr/>
        </p:nvSpPr>
        <p:spPr>
          <a:xfrm>
            <a:off x="6072725" y="4633675"/>
            <a:ext cx="2690400" cy="3693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a man with a beard and a white shirt.</a:t>
            </a:r>
            <a:endParaRPr sz="1000">
              <a:solidFill>
                <a:srgbClr val="374151"/>
              </a:solidFill>
            </a:endParaRPr>
          </a:p>
        </p:txBody>
      </p:sp>
      <p:grpSp>
        <p:nvGrpSpPr>
          <p:cNvPr id="134" name="Google Shape;134;p19"/>
          <p:cNvGrpSpPr/>
          <p:nvPr/>
        </p:nvGrpSpPr>
        <p:grpSpPr>
          <a:xfrm>
            <a:off x="3464888" y="2925525"/>
            <a:ext cx="2104500" cy="884400"/>
            <a:chOff x="3349900" y="3489900"/>
            <a:chExt cx="2104500" cy="884400"/>
          </a:xfrm>
        </p:grpSpPr>
        <p:sp>
          <p:nvSpPr>
            <p:cNvPr id="135" name="Google Shape;135;p19"/>
            <p:cNvSpPr/>
            <p:nvPr/>
          </p:nvSpPr>
          <p:spPr>
            <a:xfrm>
              <a:off x="3349900" y="3489900"/>
              <a:ext cx="2104500" cy="884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Text-to-Image Model</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p:txBody>
        </p:sp>
        <p:sp>
          <p:nvSpPr>
            <p:cNvPr id="136" name="Google Shape;136;p19"/>
            <p:cNvSpPr/>
            <p:nvPr/>
          </p:nvSpPr>
          <p:spPr>
            <a:xfrm>
              <a:off x="4479900" y="4075100"/>
              <a:ext cx="887100" cy="25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LoRA</a:t>
              </a:r>
              <a:endParaRPr>
                <a:latin typeface="Open Sans"/>
                <a:ea typeface="Open Sans"/>
                <a:cs typeface="Open Sans"/>
                <a:sym typeface="Open Sans"/>
              </a:endParaRPr>
            </a:p>
          </p:txBody>
        </p:sp>
      </p:grpSp>
      <p:cxnSp>
        <p:nvCxnSpPr>
          <p:cNvPr id="137" name="Google Shape;137;p19"/>
          <p:cNvCxnSpPr/>
          <p:nvPr/>
        </p:nvCxnSpPr>
        <p:spPr>
          <a:xfrm rot="10800000">
            <a:off x="1672000" y="3356100"/>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138" name="Google Shape;138;p19"/>
          <p:cNvCxnSpPr/>
          <p:nvPr/>
        </p:nvCxnSpPr>
        <p:spPr>
          <a:xfrm rot="10800000">
            <a:off x="1671975" y="4382875"/>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139" name="Google Shape;139;p19"/>
          <p:cNvCxnSpPr/>
          <p:nvPr/>
        </p:nvCxnSpPr>
        <p:spPr>
          <a:xfrm rot="10800000">
            <a:off x="7417925" y="3356100"/>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140" name="Google Shape;140;p19"/>
          <p:cNvCxnSpPr/>
          <p:nvPr/>
        </p:nvCxnSpPr>
        <p:spPr>
          <a:xfrm>
            <a:off x="3098000" y="1838800"/>
            <a:ext cx="6600" cy="316410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19"/>
          <p:cNvCxnSpPr/>
          <p:nvPr/>
        </p:nvCxnSpPr>
        <p:spPr>
          <a:xfrm>
            <a:off x="5899300" y="1838800"/>
            <a:ext cx="6600" cy="3164100"/>
          </a:xfrm>
          <a:prstGeom prst="straightConnector1">
            <a:avLst/>
          </a:prstGeom>
          <a:noFill/>
          <a:ln cap="flat" cmpd="sng" w="9525">
            <a:solidFill>
              <a:schemeClr val="dk2"/>
            </a:solidFill>
            <a:prstDash val="solid"/>
            <a:round/>
            <a:headEnd len="med" w="med" type="none"/>
            <a:tailEnd len="med" w="med" type="none"/>
          </a:ln>
        </p:spPr>
      </p:cxnSp>
      <p:grpSp>
        <p:nvGrpSpPr>
          <p:cNvPr id="142" name="Google Shape;142;p19"/>
          <p:cNvGrpSpPr/>
          <p:nvPr/>
        </p:nvGrpSpPr>
        <p:grpSpPr>
          <a:xfrm>
            <a:off x="247750" y="1970300"/>
            <a:ext cx="8638200" cy="785100"/>
            <a:chOff x="95350" y="1741700"/>
            <a:chExt cx="8638200" cy="785100"/>
          </a:xfrm>
        </p:grpSpPr>
        <p:sp>
          <p:nvSpPr>
            <p:cNvPr id="143" name="Google Shape;143;p19"/>
            <p:cNvSpPr txBox="1"/>
            <p:nvPr/>
          </p:nvSpPr>
          <p:spPr>
            <a:xfrm>
              <a:off x="95350" y="1941800"/>
              <a:ext cx="291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Open Sans"/>
                  <a:ea typeface="Open Sans"/>
                  <a:cs typeface="Open Sans"/>
                  <a:sym typeface="Open Sans"/>
                </a:rPr>
                <a:t>Model that generate good images</a:t>
              </a:r>
              <a:endParaRPr sz="1300">
                <a:solidFill>
                  <a:schemeClr val="dk2"/>
                </a:solidFill>
                <a:latin typeface="Open Sans"/>
                <a:ea typeface="Open Sans"/>
                <a:cs typeface="Open Sans"/>
                <a:sym typeface="Open Sans"/>
              </a:endParaRPr>
            </a:p>
          </p:txBody>
        </p:sp>
        <p:sp>
          <p:nvSpPr>
            <p:cNvPr id="144" name="Google Shape;144;p19"/>
            <p:cNvSpPr txBox="1"/>
            <p:nvPr/>
          </p:nvSpPr>
          <p:spPr>
            <a:xfrm>
              <a:off x="5819950" y="1841750"/>
              <a:ext cx="291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Open Sans"/>
                  <a:ea typeface="Open Sans"/>
                  <a:cs typeface="Open Sans"/>
                  <a:sym typeface="Open Sans"/>
                </a:rPr>
                <a:t>Model that generate good images</a:t>
              </a:r>
              <a:endParaRPr sz="1300">
                <a:solidFill>
                  <a:schemeClr val="dk2"/>
                </a:solidFill>
                <a:latin typeface="Open Sans"/>
                <a:ea typeface="Open Sans"/>
                <a:cs typeface="Open Sans"/>
                <a:sym typeface="Open Sans"/>
              </a:endParaRPr>
            </a:p>
            <a:p>
              <a:pPr indent="0" lvl="0" marL="0" rtl="0" algn="ctr">
                <a:spcBef>
                  <a:spcPts val="0"/>
                </a:spcBef>
                <a:spcAft>
                  <a:spcPts val="0"/>
                </a:spcAft>
                <a:buNone/>
              </a:pPr>
              <a:r>
                <a:rPr lang="en" sz="1300">
                  <a:solidFill>
                    <a:schemeClr val="dk2"/>
                  </a:solidFill>
                  <a:latin typeface="Open Sans"/>
                  <a:ea typeface="Open Sans"/>
                  <a:cs typeface="Open Sans"/>
                  <a:sym typeface="Open Sans"/>
                </a:rPr>
                <a:t>&amp; do personalization</a:t>
              </a:r>
              <a:endParaRPr sz="1300">
                <a:solidFill>
                  <a:schemeClr val="dk2"/>
                </a:solidFill>
                <a:latin typeface="Open Sans"/>
                <a:ea typeface="Open Sans"/>
                <a:cs typeface="Open Sans"/>
                <a:sym typeface="Open Sans"/>
              </a:endParaRPr>
            </a:p>
          </p:txBody>
        </p:sp>
        <p:sp>
          <p:nvSpPr>
            <p:cNvPr id="145" name="Google Shape;145;p19"/>
            <p:cNvSpPr txBox="1"/>
            <p:nvPr/>
          </p:nvSpPr>
          <p:spPr>
            <a:xfrm>
              <a:off x="3008950" y="1741700"/>
              <a:ext cx="2671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Open Sans"/>
                  <a:ea typeface="Open Sans"/>
                  <a:cs typeface="Open Sans"/>
                  <a:sym typeface="Open Sans"/>
                </a:rPr>
                <a:t>Add LoRA modules to model </a:t>
              </a:r>
              <a:endParaRPr sz="1300">
                <a:solidFill>
                  <a:schemeClr val="dk2"/>
                </a:solidFill>
                <a:latin typeface="Open Sans"/>
                <a:ea typeface="Open Sans"/>
                <a:cs typeface="Open Sans"/>
                <a:sym typeface="Open Sans"/>
              </a:endParaRPr>
            </a:p>
            <a:p>
              <a:pPr indent="0" lvl="0" marL="0" rtl="0" algn="ctr">
                <a:spcBef>
                  <a:spcPts val="0"/>
                </a:spcBef>
                <a:spcAft>
                  <a:spcPts val="0"/>
                </a:spcAft>
                <a:buNone/>
              </a:pPr>
              <a:r>
                <a:rPr lang="en" sz="1300">
                  <a:solidFill>
                    <a:schemeClr val="dk2"/>
                  </a:solidFill>
                  <a:latin typeface="Open Sans"/>
                  <a:ea typeface="Open Sans"/>
                  <a:cs typeface="Open Sans"/>
                  <a:sym typeface="Open Sans"/>
                </a:rPr>
                <a:t>(model gets additional capacity)</a:t>
              </a:r>
              <a:endParaRPr sz="1300">
                <a:solidFill>
                  <a:schemeClr val="dk2"/>
                </a:solidFill>
                <a:latin typeface="Open Sans"/>
                <a:ea typeface="Open Sans"/>
                <a:cs typeface="Open Sans"/>
                <a:sym typeface="Open Sans"/>
              </a:endParaRPr>
            </a:p>
            <a:p>
              <a:pPr indent="0" lvl="0" marL="0" rtl="0" algn="ctr">
                <a:spcBef>
                  <a:spcPts val="0"/>
                </a:spcBef>
                <a:spcAft>
                  <a:spcPts val="0"/>
                </a:spcAft>
                <a:buNone/>
              </a:pPr>
              <a:r>
                <a:rPr lang="en" sz="1300">
                  <a:solidFill>
                    <a:schemeClr val="dk2"/>
                  </a:solidFill>
                  <a:latin typeface="Open Sans"/>
                  <a:ea typeface="Open Sans"/>
                  <a:cs typeface="Open Sans"/>
                  <a:sym typeface="Open Sans"/>
                </a:rPr>
                <a:t>Then fine-tune it.</a:t>
              </a:r>
              <a:endParaRPr sz="1300">
                <a:solidFill>
                  <a:schemeClr val="dk2"/>
                </a:solidFill>
                <a:latin typeface="Open Sans"/>
                <a:ea typeface="Open Sans"/>
                <a:cs typeface="Open Sans"/>
                <a:sym typeface="Open Sans"/>
              </a:endParaRPr>
            </a:p>
          </p:txBody>
        </p:sp>
      </p:grpSp>
      <p:sp>
        <p:nvSpPr>
          <p:cNvPr id="146" name="Google Shape;146;p19"/>
          <p:cNvSpPr/>
          <p:nvPr/>
        </p:nvSpPr>
        <p:spPr>
          <a:xfrm>
            <a:off x="3829888" y="4321525"/>
            <a:ext cx="1022328" cy="681480"/>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Data</a:t>
            </a:r>
            <a:endParaRPr>
              <a:latin typeface="Open Sans"/>
              <a:ea typeface="Open Sans"/>
              <a:cs typeface="Open Sans"/>
              <a:sym typeface="Open Sans"/>
            </a:endParaRPr>
          </a:p>
        </p:txBody>
      </p:sp>
      <p:grpSp>
        <p:nvGrpSpPr>
          <p:cNvPr id="147" name="Google Shape;147;p19"/>
          <p:cNvGrpSpPr/>
          <p:nvPr/>
        </p:nvGrpSpPr>
        <p:grpSpPr>
          <a:xfrm>
            <a:off x="6365675" y="3556750"/>
            <a:ext cx="2104500" cy="884400"/>
            <a:chOff x="3349900" y="3489900"/>
            <a:chExt cx="2104500" cy="884400"/>
          </a:xfrm>
        </p:grpSpPr>
        <p:sp>
          <p:nvSpPr>
            <p:cNvPr id="148" name="Google Shape;148;p19"/>
            <p:cNvSpPr/>
            <p:nvPr/>
          </p:nvSpPr>
          <p:spPr>
            <a:xfrm>
              <a:off x="3349900" y="3489900"/>
              <a:ext cx="2104500" cy="884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Text-to-Image Model</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p:txBody>
        </p:sp>
        <p:sp>
          <p:nvSpPr>
            <p:cNvPr id="149" name="Google Shape;149;p19"/>
            <p:cNvSpPr/>
            <p:nvPr/>
          </p:nvSpPr>
          <p:spPr>
            <a:xfrm>
              <a:off x="4479900" y="4075100"/>
              <a:ext cx="887100" cy="25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LoRA</a:t>
              </a:r>
              <a:endParaRPr>
                <a:latin typeface="Open Sans"/>
                <a:ea typeface="Open Sans"/>
                <a:cs typeface="Open Sans"/>
                <a:sym typeface="Open Sans"/>
              </a:endParaRPr>
            </a:p>
          </p:txBody>
        </p:sp>
      </p:grpSp>
      <p:sp>
        <p:nvSpPr>
          <p:cNvPr id="150" name="Google Shape;150;p19"/>
          <p:cNvSpPr txBox="1"/>
          <p:nvPr/>
        </p:nvSpPr>
        <p:spPr>
          <a:xfrm>
            <a:off x="4678000" y="4008800"/>
            <a:ext cx="12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fine-tune</a:t>
            </a:r>
            <a:endParaRPr>
              <a:solidFill>
                <a:schemeClr val="dk2"/>
              </a:solidFill>
              <a:latin typeface="Open Sans"/>
              <a:ea typeface="Open Sans"/>
              <a:cs typeface="Open Sans"/>
              <a:sym typeface="Open Sans"/>
            </a:endParaRPr>
          </a:p>
        </p:txBody>
      </p:sp>
      <p:sp>
        <p:nvSpPr>
          <p:cNvPr id="151" name="Google Shape;151;p19"/>
          <p:cNvSpPr/>
          <p:nvPr/>
        </p:nvSpPr>
        <p:spPr>
          <a:xfrm rot="2175912">
            <a:off x="2609135" y="1565058"/>
            <a:ext cx="812985" cy="790487"/>
          </a:xfrm>
          <a:prstGeom prst="bentArrow">
            <a:avLst>
              <a:gd fmla="val 13972" name="adj1"/>
              <a:gd fmla="val 14146" name="adj2"/>
              <a:gd fmla="val 16742" name="adj3"/>
              <a:gd fmla="val 83382" name="adj4"/>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2" name="Google Shape;152;p19"/>
          <p:cNvSpPr/>
          <p:nvPr/>
        </p:nvSpPr>
        <p:spPr>
          <a:xfrm rot="3125387">
            <a:off x="5571201" y="1544681"/>
            <a:ext cx="812954" cy="790510"/>
          </a:xfrm>
          <a:prstGeom prst="bentArrow">
            <a:avLst>
              <a:gd fmla="val 13972" name="adj1"/>
              <a:gd fmla="val 14146" name="adj2"/>
              <a:gd fmla="val 16742" name="adj3"/>
              <a:gd fmla="val 83382" name="adj4"/>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153" name="Google Shape;153;p19"/>
          <p:cNvCxnSpPr/>
          <p:nvPr/>
        </p:nvCxnSpPr>
        <p:spPr>
          <a:xfrm flipH="1" rot="10800000">
            <a:off x="4595100" y="3840700"/>
            <a:ext cx="257100" cy="473400"/>
          </a:xfrm>
          <a:prstGeom prst="straightConnector1">
            <a:avLst/>
          </a:prstGeom>
          <a:noFill/>
          <a:ln cap="flat" cmpd="sng" w="19050">
            <a:solidFill>
              <a:schemeClr val="dk2"/>
            </a:solidFill>
            <a:prstDash val="dash"/>
            <a:round/>
            <a:headEnd len="med" w="med" type="none"/>
            <a:tailEnd len="med" w="med" type="triangle"/>
          </a:ln>
        </p:spPr>
      </p:cxnSp>
      <p:cxnSp>
        <p:nvCxnSpPr>
          <p:cNvPr id="154" name="Google Shape;154;p19"/>
          <p:cNvCxnSpPr/>
          <p:nvPr/>
        </p:nvCxnSpPr>
        <p:spPr>
          <a:xfrm rot="10800000">
            <a:off x="7417925" y="4382875"/>
            <a:ext cx="0" cy="250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will learn how to make Stable Diffusion generate consistent facial results by fine-tuning it with identical faces.</a:t>
            </a:r>
            <a:endParaRPr/>
          </a:p>
        </p:txBody>
      </p:sp>
      <p:pic>
        <p:nvPicPr>
          <p:cNvPr id="160" name="Google Shape;160;p20"/>
          <p:cNvPicPr preferRelativeResize="0"/>
          <p:nvPr/>
        </p:nvPicPr>
        <p:blipFill rotWithShape="1">
          <a:blip r:embed="rId3">
            <a:alphaModFix/>
          </a:blip>
          <a:srcRect b="0" l="0" r="0" t="0"/>
          <a:stretch/>
        </p:blipFill>
        <p:spPr>
          <a:xfrm>
            <a:off x="6912050" y="3948001"/>
            <a:ext cx="1089350" cy="1089350"/>
          </a:xfrm>
          <a:prstGeom prst="rect">
            <a:avLst/>
          </a:prstGeom>
          <a:noFill/>
          <a:ln>
            <a:noFill/>
          </a:ln>
        </p:spPr>
      </p:pic>
      <p:sp>
        <p:nvSpPr>
          <p:cNvPr id="161" name="Google Shape;161;p20"/>
          <p:cNvSpPr/>
          <p:nvPr/>
        </p:nvSpPr>
        <p:spPr>
          <a:xfrm>
            <a:off x="484775" y="2792225"/>
            <a:ext cx="2942400" cy="1381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2" name="Google Shape;162;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 of This Homework</a:t>
            </a:r>
            <a:endParaRPr/>
          </a:p>
        </p:txBody>
      </p:sp>
      <p:sp>
        <p:nvSpPr>
          <p:cNvPr id="163" name="Google Shape;163;p20"/>
          <p:cNvSpPr/>
          <p:nvPr/>
        </p:nvSpPr>
        <p:spPr>
          <a:xfrm>
            <a:off x="4355450" y="2045775"/>
            <a:ext cx="1985100" cy="8529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Original Model</a:t>
            </a:r>
            <a:endParaRPr>
              <a:latin typeface="Open Sans"/>
              <a:ea typeface="Open Sans"/>
              <a:cs typeface="Open Sans"/>
              <a:sym typeface="Open Sans"/>
            </a:endParaRPr>
          </a:p>
        </p:txBody>
      </p:sp>
      <p:sp>
        <p:nvSpPr>
          <p:cNvPr id="164" name="Google Shape;164;p20"/>
          <p:cNvSpPr txBox="1"/>
          <p:nvPr/>
        </p:nvSpPr>
        <p:spPr>
          <a:xfrm>
            <a:off x="704150" y="2273475"/>
            <a:ext cx="3300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 man with a beard and a white shirt.</a:t>
            </a:r>
            <a:endParaRPr sz="1200">
              <a:solidFill>
                <a:srgbClr val="374151"/>
              </a:solidFill>
            </a:endParaRPr>
          </a:p>
        </p:txBody>
      </p:sp>
      <p:cxnSp>
        <p:nvCxnSpPr>
          <p:cNvPr id="165" name="Google Shape;165;p20"/>
          <p:cNvCxnSpPr>
            <a:stCxn id="164" idx="3"/>
          </p:cNvCxnSpPr>
          <p:nvPr/>
        </p:nvCxnSpPr>
        <p:spPr>
          <a:xfrm flipH="1" rot="10800000">
            <a:off x="4004150" y="2470875"/>
            <a:ext cx="351300" cy="2700"/>
          </a:xfrm>
          <a:prstGeom prst="straightConnector1">
            <a:avLst/>
          </a:prstGeom>
          <a:noFill/>
          <a:ln cap="flat" cmpd="sng" w="28575">
            <a:solidFill>
              <a:schemeClr val="dk2"/>
            </a:solidFill>
            <a:prstDash val="solid"/>
            <a:round/>
            <a:headEnd len="med" w="med" type="none"/>
            <a:tailEnd len="med" w="med" type="triangle"/>
          </a:ln>
        </p:spPr>
      </p:cxnSp>
      <p:cxnSp>
        <p:nvCxnSpPr>
          <p:cNvPr id="166" name="Google Shape;166;p20"/>
          <p:cNvCxnSpPr/>
          <p:nvPr/>
        </p:nvCxnSpPr>
        <p:spPr>
          <a:xfrm flipH="1" rot="10800000">
            <a:off x="4004150" y="4488025"/>
            <a:ext cx="351300" cy="9300"/>
          </a:xfrm>
          <a:prstGeom prst="straightConnector1">
            <a:avLst/>
          </a:prstGeom>
          <a:noFill/>
          <a:ln cap="flat" cmpd="sng" w="28575">
            <a:solidFill>
              <a:schemeClr val="dk2"/>
            </a:solidFill>
            <a:prstDash val="solid"/>
            <a:round/>
            <a:headEnd len="med" w="med" type="none"/>
            <a:tailEnd len="med" w="med" type="triangle"/>
          </a:ln>
        </p:spPr>
      </p:cxnSp>
      <p:cxnSp>
        <p:nvCxnSpPr>
          <p:cNvPr id="167" name="Google Shape;167;p20"/>
          <p:cNvCxnSpPr/>
          <p:nvPr/>
        </p:nvCxnSpPr>
        <p:spPr>
          <a:xfrm>
            <a:off x="6340550" y="2470425"/>
            <a:ext cx="571500" cy="3600"/>
          </a:xfrm>
          <a:prstGeom prst="straightConnector1">
            <a:avLst/>
          </a:prstGeom>
          <a:noFill/>
          <a:ln cap="flat" cmpd="sng" w="28575">
            <a:solidFill>
              <a:schemeClr val="dk2"/>
            </a:solidFill>
            <a:prstDash val="solid"/>
            <a:round/>
            <a:headEnd len="med" w="med" type="none"/>
            <a:tailEnd len="med" w="med" type="triangle"/>
          </a:ln>
        </p:spPr>
      </p:cxnSp>
      <p:cxnSp>
        <p:nvCxnSpPr>
          <p:cNvPr id="168" name="Google Shape;168;p20"/>
          <p:cNvCxnSpPr/>
          <p:nvPr/>
        </p:nvCxnSpPr>
        <p:spPr>
          <a:xfrm>
            <a:off x="6340550" y="4490875"/>
            <a:ext cx="571500" cy="3600"/>
          </a:xfrm>
          <a:prstGeom prst="straightConnector1">
            <a:avLst/>
          </a:prstGeom>
          <a:noFill/>
          <a:ln cap="flat" cmpd="sng" w="28575">
            <a:solidFill>
              <a:schemeClr val="dk2"/>
            </a:solidFill>
            <a:prstDash val="solid"/>
            <a:round/>
            <a:headEnd len="med" w="med" type="none"/>
            <a:tailEnd len="med" w="med" type="triangle"/>
          </a:ln>
        </p:spPr>
      </p:cxnSp>
      <p:pic>
        <p:nvPicPr>
          <p:cNvPr id="169" name="Google Shape;169;p20"/>
          <p:cNvPicPr preferRelativeResize="0"/>
          <p:nvPr/>
        </p:nvPicPr>
        <p:blipFill rotWithShape="1">
          <a:blip r:embed="rId4">
            <a:alphaModFix/>
          </a:blip>
          <a:srcRect b="0" l="0" r="0" t="0"/>
          <a:stretch/>
        </p:blipFill>
        <p:spPr>
          <a:xfrm>
            <a:off x="6912050" y="1927548"/>
            <a:ext cx="1089350" cy="1089350"/>
          </a:xfrm>
          <a:prstGeom prst="rect">
            <a:avLst/>
          </a:prstGeom>
          <a:noFill/>
          <a:ln>
            <a:noFill/>
          </a:ln>
        </p:spPr>
      </p:pic>
      <p:sp>
        <p:nvSpPr>
          <p:cNvPr id="170" name="Google Shape;170;p20"/>
          <p:cNvSpPr/>
          <p:nvPr/>
        </p:nvSpPr>
        <p:spPr>
          <a:xfrm>
            <a:off x="4355450" y="4066225"/>
            <a:ext cx="1985100" cy="8529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Personalized Model</a:t>
            </a:r>
            <a:endParaRPr>
              <a:latin typeface="Open Sans"/>
              <a:ea typeface="Open Sans"/>
              <a:cs typeface="Open Sans"/>
              <a:sym typeface="Open Sans"/>
            </a:endParaRPr>
          </a:p>
        </p:txBody>
      </p:sp>
      <p:pic>
        <p:nvPicPr>
          <p:cNvPr id="171" name="Google Shape;171;p20"/>
          <p:cNvPicPr preferRelativeResize="0"/>
          <p:nvPr/>
        </p:nvPicPr>
        <p:blipFill rotWithShape="1">
          <a:blip r:embed="rId5">
            <a:alphaModFix/>
          </a:blip>
          <a:srcRect b="0" l="0" r="0" t="0"/>
          <a:stretch/>
        </p:blipFill>
        <p:spPr>
          <a:xfrm>
            <a:off x="627950" y="2956675"/>
            <a:ext cx="784975" cy="784975"/>
          </a:xfrm>
          <a:prstGeom prst="rect">
            <a:avLst/>
          </a:prstGeom>
          <a:noFill/>
          <a:ln>
            <a:noFill/>
          </a:ln>
        </p:spPr>
      </p:pic>
      <p:pic>
        <p:nvPicPr>
          <p:cNvPr id="172" name="Google Shape;172;p20"/>
          <p:cNvPicPr preferRelativeResize="0"/>
          <p:nvPr/>
        </p:nvPicPr>
        <p:blipFill rotWithShape="1">
          <a:blip r:embed="rId6">
            <a:alphaModFix/>
          </a:blip>
          <a:srcRect b="0" l="0" r="0" t="0"/>
          <a:stretch/>
        </p:blipFill>
        <p:spPr>
          <a:xfrm>
            <a:off x="1487300" y="2956670"/>
            <a:ext cx="784975" cy="784975"/>
          </a:xfrm>
          <a:prstGeom prst="rect">
            <a:avLst/>
          </a:prstGeom>
          <a:noFill/>
          <a:ln>
            <a:noFill/>
          </a:ln>
        </p:spPr>
      </p:pic>
      <p:pic>
        <p:nvPicPr>
          <p:cNvPr id="173" name="Google Shape;173;p20"/>
          <p:cNvPicPr preferRelativeResize="0"/>
          <p:nvPr/>
        </p:nvPicPr>
        <p:blipFill rotWithShape="1">
          <a:blip r:embed="rId7">
            <a:alphaModFix/>
          </a:blip>
          <a:srcRect b="0" l="0" r="0" t="0"/>
          <a:stretch/>
        </p:blipFill>
        <p:spPr>
          <a:xfrm>
            <a:off x="2346650" y="2956670"/>
            <a:ext cx="784975" cy="784975"/>
          </a:xfrm>
          <a:prstGeom prst="rect">
            <a:avLst/>
          </a:prstGeom>
          <a:noFill/>
          <a:ln>
            <a:noFill/>
          </a:ln>
        </p:spPr>
      </p:pic>
      <p:sp>
        <p:nvSpPr>
          <p:cNvPr id="174" name="Google Shape;174;p20"/>
          <p:cNvSpPr txBox="1"/>
          <p:nvPr/>
        </p:nvSpPr>
        <p:spPr>
          <a:xfrm>
            <a:off x="607637" y="3674275"/>
            <a:ext cx="254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(images &amp; paired text)</a:t>
            </a:r>
            <a:endParaRPr sz="1800">
              <a:solidFill>
                <a:schemeClr val="dk2"/>
              </a:solidFill>
              <a:latin typeface="Open Sans"/>
              <a:ea typeface="Open Sans"/>
              <a:cs typeface="Open Sans"/>
              <a:sym typeface="Open Sans"/>
            </a:endParaRPr>
          </a:p>
        </p:txBody>
      </p:sp>
      <p:cxnSp>
        <p:nvCxnSpPr>
          <p:cNvPr id="175" name="Google Shape;175;p20"/>
          <p:cNvCxnSpPr/>
          <p:nvPr/>
        </p:nvCxnSpPr>
        <p:spPr>
          <a:xfrm flipH="1" rot="10800000">
            <a:off x="3466525" y="3448175"/>
            <a:ext cx="2552400" cy="6600"/>
          </a:xfrm>
          <a:prstGeom prst="straightConnector1">
            <a:avLst/>
          </a:prstGeom>
          <a:noFill/>
          <a:ln cap="flat" cmpd="sng" w="28575">
            <a:solidFill>
              <a:srgbClr val="B7B7B7"/>
            </a:solidFill>
            <a:prstDash val="solid"/>
            <a:round/>
            <a:headEnd len="med" w="med" type="none"/>
            <a:tailEnd len="med" w="med" type="triangle"/>
          </a:ln>
        </p:spPr>
      </p:cxnSp>
      <p:sp>
        <p:nvSpPr>
          <p:cNvPr id="176" name="Google Shape;176;p20"/>
          <p:cNvSpPr txBox="1"/>
          <p:nvPr/>
        </p:nvSpPr>
        <p:spPr>
          <a:xfrm>
            <a:off x="3769625" y="3069788"/>
            <a:ext cx="37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fine-tune with LoRA</a:t>
            </a:r>
            <a:endParaRPr>
              <a:solidFill>
                <a:schemeClr val="dk2"/>
              </a:solidFill>
              <a:latin typeface="Open Sans"/>
              <a:ea typeface="Open Sans"/>
              <a:cs typeface="Open Sans"/>
              <a:sym typeface="Open Sans"/>
            </a:endParaRPr>
          </a:p>
        </p:txBody>
      </p:sp>
      <p:sp>
        <p:nvSpPr>
          <p:cNvPr id="177" name="Google Shape;177;p20"/>
          <p:cNvSpPr/>
          <p:nvPr/>
        </p:nvSpPr>
        <p:spPr>
          <a:xfrm rot="7905280">
            <a:off x="5572064" y="3087235"/>
            <a:ext cx="813133" cy="790412"/>
          </a:xfrm>
          <a:prstGeom prst="bentArrow">
            <a:avLst>
              <a:gd fmla="val 13972" name="adj1"/>
              <a:gd fmla="val 14146" name="adj2"/>
              <a:gd fmla="val 16742" name="adj3"/>
              <a:gd fmla="val 83382" name="adj4"/>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8" name="Google Shape;17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20"/>
          <p:cNvSpPr/>
          <p:nvPr/>
        </p:nvSpPr>
        <p:spPr>
          <a:xfrm>
            <a:off x="5359988" y="4623025"/>
            <a:ext cx="887100" cy="25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LoRA</a:t>
            </a:r>
            <a:endParaRPr>
              <a:latin typeface="Open Sans"/>
              <a:ea typeface="Open Sans"/>
              <a:cs typeface="Open Sans"/>
              <a:sym typeface="Open Sans"/>
            </a:endParaRPr>
          </a:p>
        </p:txBody>
      </p:sp>
      <p:sp>
        <p:nvSpPr>
          <p:cNvPr id="180" name="Google Shape;180;p20"/>
          <p:cNvSpPr txBox="1"/>
          <p:nvPr/>
        </p:nvSpPr>
        <p:spPr>
          <a:xfrm>
            <a:off x="704150" y="4292575"/>
            <a:ext cx="3300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 man with a beard and a white shirt.</a:t>
            </a:r>
            <a:endParaRPr sz="1200">
              <a:solidFill>
                <a:srgbClr val="37415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 of This Homework</a:t>
            </a:r>
            <a:endParaRPr/>
          </a:p>
        </p:txBody>
      </p:sp>
      <p:sp>
        <p:nvSpPr>
          <p:cNvPr id="186" name="Google Shape;186;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Given enough training time, Stable Diffusion will start to produce images of the same individual.</a:t>
            </a:r>
            <a:endParaRPr/>
          </a:p>
        </p:txBody>
      </p:sp>
      <p:pic>
        <p:nvPicPr>
          <p:cNvPr id="187" name="Google Shape;187;p21"/>
          <p:cNvPicPr preferRelativeResize="0"/>
          <p:nvPr/>
        </p:nvPicPr>
        <p:blipFill>
          <a:blip r:embed="rId3">
            <a:alphaModFix/>
          </a:blip>
          <a:stretch>
            <a:fillRect/>
          </a:stretch>
        </p:blipFill>
        <p:spPr>
          <a:xfrm>
            <a:off x="3253375" y="3243675"/>
            <a:ext cx="1318625" cy="1318625"/>
          </a:xfrm>
          <a:prstGeom prst="rect">
            <a:avLst/>
          </a:prstGeom>
          <a:noFill/>
          <a:ln>
            <a:noFill/>
          </a:ln>
        </p:spPr>
      </p:pic>
      <p:pic>
        <p:nvPicPr>
          <p:cNvPr id="188" name="Google Shape;188;p21"/>
          <p:cNvPicPr preferRelativeResize="0"/>
          <p:nvPr/>
        </p:nvPicPr>
        <p:blipFill rotWithShape="1">
          <a:blip r:embed="rId4">
            <a:alphaModFix/>
          </a:blip>
          <a:srcRect b="0" l="0" r="0" t="0"/>
          <a:stretch/>
        </p:blipFill>
        <p:spPr>
          <a:xfrm>
            <a:off x="1934738" y="3243675"/>
            <a:ext cx="1318625" cy="1318625"/>
          </a:xfrm>
          <a:prstGeom prst="rect">
            <a:avLst/>
          </a:prstGeom>
          <a:noFill/>
          <a:ln>
            <a:noFill/>
          </a:ln>
        </p:spPr>
      </p:pic>
      <p:pic>
        <p:nvPicPr>
          <p:cNvPr id="189" name="Google Shape;189;p21"/>
          <p:cNvPicPr preferRelativeResize="0"/>
          <p:nvPr/>
        </p:nvPicPr>
        <p:blipFill rotWithShape="1">
          <a:blip r:embed="rId5">
            <a:alphaModFix/>
          </a:blip>
          <a:srcRect b="0" l="0" r="0" t="0"/>
          <a:stretch/>
        </p:blipFill>
        <p:spPr>
          <a:xfrm>
            <a:off x="4572000" y="3243663"/>
            <a:ext cx="1318625" cy="1318625"/>
          </a:xfrm>
          <a:prstGeom prst="rect">
            <a:avLst/>
          </a:prstGeom>
          <a:noFill/>
          <a:ln>
            <a:noFill/>
          </a:ln>
        </p:spPr>
      </p:pic>
      <p:pic>
        <p:nvPicPr>
          <p:cNvPr id="190" name="Google Shape;190;p21"/>
          <p:cNvPicPr preferRelativeResize="0"/>
          <p:nvPr/>
        </p:nvPicPr>
        <p:blipFill rotWithShape="1">
          <a:blip r:embed="rId6">
            <a:alphaModFix/>
          </a:blip>
          <a:srcRect b="0" l="0" r="0" t="0"/>
          <a:stretch/>
        </p:blipFill>
        <p:spPr>
          <a:xfrm>
            <a:off x="7209238" y="3243663"/>
            <a:ext cx="1318625" cy="1318625"/>
          </a:xfrm>
          <a:prstGeom prst="rect">
            <a:avLst/>
          </a:prstGeom>
          <a:noFill/>
          <a:ln>
            <a:noFill/>
          </a:ln>
        </p:spPr>
      </p:pic>
      <p:pic>
        <p:nvPicPr>
          <p:cNvPr id="191" name="Google Shape;191;p21"/>
          <p:cNvPicPr preferRelativeResize="0"/>
          <p:nvPr/>
        </p:nvPicPr>
        <p:blipFill rotWithShape="1">
          <a:blip r:embed="rId7">
            <a:alphaModFix/>
          </a:blip>
          <a:srcRect b="0" l="0" r="0" t="0"/>
          <a:stretch/>
        </p:blipFill>
        <p:spPr>
          <a:xfrm>
            <a:off x="616113" y="3250400"/>
            <a:ext cx="1318625" cy="1318625"/>
          </a:xfrm>
          <a:prstGeom prst="rect">
            <a:avLst/>
          </a:prstGeom>
          <a:noFill/>
          <a:ln>
            <a:noFill/>
          </a:ln>
        </p:spPr>
      </p:pic>
      <p:pic>
        <p:nvPicPr>
          <p:cNvPr id="192" name="Google Shape;192;p21"/>
          <p:cNvPicPr preferRelativeResize="0"/>
          <p:nvPr/>
        </p:nvPicPr>
        <p:blipFill rotWithShape="1">
          <a:blip r:embed="rId8">
            <a:alphaModFix/>
          </a:blip>
          <a:srcRect b="0" l="0" r="0" t="0"/>
          <a:stretch/>
        </p:blipFill>
        <p:spPr>
          <a:xfrm>
            <a:off x="5890625" y="3243663"/>
            <a:ext cx="1318625" cy="1318625"/>
          </a:xfrm>
          <a:prstGeom prst="rect">
            <a:avLst/>
          </a:prstGeom>
          <a:noFill/>
          <a:ln>
            <a:noFill/>
          </a:ln>
        </p:spPr>
      </p:pic>
      <p:cxnSp>
        <p:nvCxnSpPr>
          <p:cNvPr id="193" name="Google Shape;193;p21"/>
          <p:cNvCxnSpPr>
            <a:stCxn id="186" idx="1"/>
            <a:endCxn id="186" idx="3"/>
          </p:cNvCxnSpPr>
          <p:nvPr/>
        </p:nvCxnSpPr>
        <p:spPr>
          <a:xfrm>
            <a:off x="311700" y="2917675"/>
            <a:ext cx="8520600" cy="0"/>
          </a:xfrm>
          <a:prstGeom prst="straightConnector1">
            <a:avLst/>
          </a:prstGeom>
          <a:noFill/>
          <a:ln cap="flat" cmpd="sng" w="38100">
            <a:solidFill>
              <a:schemeClr val="dk2"/>
            </a:solidFill>
            <a:prstDash val="solid"/>
            <a:round/>
            <a:headEnd len="med" w="med" type="none"/>
            <a:tailEnd len="med" w="med" type="triangle"/>
          </a:ln>
        </p:spPr>
      </p:cxnSp>
      <p:sp>
        <p:nvSpPr>
          <p:cNvPr id="194" name="Google Shape;194;p21"/>
          <p:cNvSpPr txBox="1"/>
          <p:nvPr/>
        </p:nvSpPr>
        <p:spPr>
          <a:xfrm>
            <a:off x="2285250" y="2340900"/>
            <a:ext cx="457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Open Sans"/>
                <a:ea typeface="Open Sans"/>
                <a:cs typeface="Open Sans"/>
                <a:sym typeface="Open Sans"/>
              </a:rPr>
              <a:t>Training Step</a:t>
            </a:r>
            <a:endParaRPr b="1" sz="1800">
              <a:solidFill>
                <a:schemeClr val="dk2"/>
              </a:solidFill>
              <a:latin typeface="Open Sans"/>
              <a:ea typeface="Open Sans"/>
              <a:cs typeface="Open Sans"/>
              <a:sym typeface="Open Sans"/>
            </a:endParaRPr>
          </a:p>
        </p:txBody>
      </p:sp>
      <p:sp>
        <p:nvSpPr>
          <p:cNvPr id="195" name="Google Shape;195;p21"/>
          <p:cNvSpPr txBox="1"/>
          <p:nvPr/>
        </p:nvSpPr>
        <p:spPr>
          <a:xfrm>
            <a:off x="2922000" y="4645225"/>
            <a:ext cx="3300000" cy="4002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 man with a beard and a white shirt.</a:t>
            </a:r>
            <a:endParaRPr sz="1200">
              <a:solidFill>
                <a:srgbClr val="374151"/>
              </a:solidFill>
            </a:endParaRPr>
          </a:p>
        </p:txBody>
      </p:sp>
      <p:sp>
        <p:nvSpPr>
          <p:cNvPr id="196" name="Google Shape;19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